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0"/>
  </p:notesMasterIdLst>
  <p:sldIdLst>
    <p:sldId id="256" r:id="rId2"/>
    <p:sldId id="278" r:id="rId3"/>
    <p:sldId id="286" r:id="rId4"/>
    <p:sldId id="285" r:id="rId5"/>
    <p:sldId id="282" r:id="rId6"/>
    <p:sldId id="283" r:id="rId7"/>
    <p:sldId id="258" r:id="rId8"/>
    <p:sldId id="259" r:id="rId9"/>
    <p:sldId id="280" r:id="rId10"/>
    <p:sldId id="260" r:id="rId11"/>
    <p:sldId id="279" r:id="rId12"/>
    <p:sldId id="281" r:id="rId13"/>
    <p:sldId id="257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  <p:sldId id="284" r:id="rId25"/>
    <p:sldId id="271" r:id="rId26"/>
    <p:sldId id="272" r:id="rId27"/>
    <p:sldId id="273" r:id="rId28"/>
    <p:sldId id="27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6637"/>
    <a:srgbClr val="C18F79"/>
    <a:srgbClr val="EA6E4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358AED-F7BE-478C-BF88-087A8B73E762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9DFD77-4765-4865-B648-C6E44F602053}">
      <dgm:prSet phldrT="[Text]" custT="1"/>
      <dgm:spPr>
        <a:gradFill rotWithShape="0">
          <a:gsLst>
            <a:gs pos="0">
              <a:schemeClr val="accent1"/>
            </a:gs>
            <a:gs pos="100000">
              <a:srgbClr val="E96637"/>
            </a:gs>
          </a:gsLst>
          <a:lin ang="5400000" scaled="0"/>
        </a:gra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en-US" sz="1400" b="1" dirty="0" smtClean="0"/>
            <a:t>Processor Executing Code in Memory</a:t>
          </a:r>
          <a:endParaRPr lang="en-US" sz="1400" b="1" dirty="0"/>
        </a:p>
      </dgm:t>
    </dgm:pt>
    <dgm:pt modelId="{57C74404-D6D4-487A-8628-55730BDCCA31}" type="parTrans" cxnId="{458C3AC0-5B17-47B2-AB8A-1D241C67685B}">
      <dgm:prSet/>
      <dgm:spPr/>
      <dgm:t>
        <a:bodyPr/>
        <a:lstStyle/>
        <a:p>
          <a:endParaRPr lang="en-US"/>
        </a:p>
      </dgm:t>
    </dgm:pt>
    <dgm:pt modelId="{9B02F235-D706-420A-A09E-8D34F7A93AD7}" type="sibTrans" cxnId="{458C3AC0-5B17-47B2-AB8A-1D241C67685B}">
      <dgm:prSet/>
      <dgm:spPr/>
      <dgm:t>
        <a:bodyPr/>
        <a:lstStyle/>
        <a:p>
          <a:endParaRPr lang="en-US"/>
        </a:p>
      </dgm:t>
    </dgm:pt>
    <dgm:pt modelId="{0DAEBC32-CE21-481D-BEA9-35D465239F19}">
      <dgm:prSet phldrT="[Text]" custT="1"/>
      <dgm:spPr>
        <a:gradFill rotWithShape="0">
          <a:gsLst>
            <a:gs pos="0">
              <a:schemeClr val="accent1"/>
            </a:gs>
            <a:gs pos="100000">
              <a:srgbClr val="E96637"/>
            </a:gs>
          </a:gsLst>
          <a:lin ang="5400000" scaled="0"/>
        </a:gra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en-US" sz="1400" b="1" dirty="0" smtClean="0"/>
            <a:t>Breakpoint Condition Encountered</a:t>
          </a:r>
          <a:endParaRPr lang="en-US" sz="1400" b="1" dirty="0"/>
        </a:p>
      </dgm:t>
    </dgm:pt>
    <dgm:pt modelId="{27A57AFA-AE3E-434E-81C9-4618CF84B9F3}" type="parTrans" cxnId="{0B3CC230-D99F-4806-987F-9E1242B006A9}">
      <dgm:prSet/>
      <dgm:spPr/>
      <dgm:t>
        <a:bodyPr/>
        <a:lstStyle/>
        <a:p>
          <a:endParaRPr lang="en-US"/>
        </a:p>
      </dgm:t>
    </dgm:pt>
    <dgm:pt modelId="{2B779BC7-43EF-4FD7-97A2-D45F0C9466B3}" type="sibTrans" cxnId="{0B3CC230-D99F-4806-987F-9E1242B006A9}">
      <dgm:prSet/>
      <dgm:spPr/>
      <dgm:t>
        <a:bodyPr/>
        <a:lstStyle/>
        <a:p>
          <a:endParaRPr lang="en-US"/>
        </a:p>
      </dgm:t>
    </dgm:pt>
    <dgm:pt modelId="{241C2944-4264-4C78-A14C-E28AF2A14199}">
      <dgm:prSet phldrT="[Text]" custT="1"/>
      <dgm:spPr>
        <a:gradFill rotWithShape="0">
          <a:gsLst>
            <a:gs pos="0">
              <a:schemeClr val="accent1"/>
            </a:gs>
            <a:gs pos="100000">
              <a:srgbClr val="E96637"/>
            </a:gs>
          </a:gsLst>
          <a:lin ang="5400000" scaled="0"/>
        </a:gra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en-US" sz="1400" b="1" dirty="0" smtClean="0"/>
            <a:t>Interrupt </a:t>
          </a:r>
          <a:r>
            <a:rPr lang="en-US" sz="1400" b="1" smtClean="0"/>
            <a:t>Handler 0x01 or 0x03</a:t>
          </a:r>
          <a:endParaRPr lang="en-US" sz="1400" b="1" dirty="0"/>
        </a:p>
      </dgm:t>
    </dgm:pt>
    <dgm:pt modelId="{D2EFB482-E787-42FB-851C-AFBD577964AF}" type="parTrans" cxnId="{F089D895-2135-4AF8-A873-4C20D0C17406}">
      <dgm:prSet/>
      <dgm:spPr/>
      <dgm:t>
        <a:bodyPr/>
        <a:lstStyle/>
        <a:p>
          <a:endParaRPr lang="en-US"/>
        </a:p>
      </dgm:t>
    </dgm:pt>
    <dgm:pt modelId="{75DC334A-EFE3-4468-93EE-1839B578C5DF}" type="sibTrans" cxnId="{F089D895-2135-4AF8-A873-4C20D0C17406}">
      <dgm:prSet/>
      <dgm:spPr/>
      <dgm:t>
        <a:bodyPr/>
        <a:lstStyle/>
        <a:p>
          <a:endParaRPr lang="en-US"/>
        </a:p>
      </dgm:t>
    </dgm:pt>
    <dgm:pt modelId="{DFB68D55-C33D-4EFB-BD5C-4821FFD975C7}">
      <dgm:prSet phldrT="[Text]" custT="1"/>
      <dgm:spPr>
        <a:gradFill rotWithShape="0">
          <a:gsLst>
            <a:gs pos="0">
              <a:schemeClr val="accent1"/>
            </a:gs>
            <a:gs pos="100000">
              <a:srgbClr val="E96637"/>
            </a:gs>
          </a:gsLst>
          <a:lin ang="5400000" scaled="0"/>
        </a:gra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en-US" sz="1400" b="1" dirty="0" smtClean="0"/>
            <a:t>Return to Standard Code Execution</a:t>
          </a:r>
          <a:endParaRPr lang="en-US" sz="1400" b="1" dirty="0"/>
        </a:p>
      </dgm:t>
    </dgm:pt>
    <dgm:pt modelId="{D11D3B96-E525-489A-8FAD-803A5E308958}" type="parTrans" cxnId="{A5FE37F5-5F18-44F8-8D97-E7BDCADA22C2}">
      <dgm:prSet/>
      <dgm:spPr/>
      <dgm:t>
        <a:bodyPr/>
        <a:lstStyle/>
        <a:p>
          <a:endParaRPr lang="en-US"/>
        </a:p>
      </dgm:t>
    </dgm:pt>
    <dgm:pt modelId="{8E9DB425-A747-484B-B8E6-1F51543D87C2}" type="sibTrans" cxnId="{A5FE37F5-5F18-44F8-8D97-E7BDCADA22C2}">
      <dgm:prSet/>
      <dgm:spPr/>
      <dgm:t>
        <a:bodyPr/>
        <a:lstStyle/>
        <a:p>
          <a:endParaRPr lang="en-US"/>
        </a:p>
      </dgm:t>
    </dgm:pt>
    <dgm:pt modelId="{92447F0C-14DF-4253-B32B-AB1FA818E80B}" type="pres">
      <dgm:prSet presAssocID="{6D358AED-F7BE-478C-BF88-087A8B73E76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0763D1-8081-46A4-AAB6-4D88D277186D}" type="pres">
      <dgm:prSet presAssocID="{CE9DFD77-4765-4865-B648-C6E44F602053}" presName="node" presStyleLbl="node1" presStyleIdx="0" presStyleCnt="4" custScaleX="143542" custScaleY="1391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4AC8DC-DF72-4927-AC8F-763AA6E562E2}" type="pres">
      <dgm:prSet presAssocID="{CE9DFD77-4765-4865-B648-C6E44F602053}" presName="spNode" presStyleCnt="0"/>
      <dgm:spPr/>
    </dgm:pt>
    <dgm:pt modelId="{3B46A092-4486-48D2-B31C-007D731B20C5}" type="pres">
      <dgm:prSet presAssocID="{9B02F235-D706-420A-A09E-8D34F7A93AD7}" presName="sibTrans" presStyleLbl="sibTrans1D1" presStyleIdx="0" presStyleCnt="4"/>
      <dgm:spPr/>
      <dgm:t>
        <a:bodyPr/>
        <a:lstStyle/>
        <a:p>
          <a:endParaRPr lang="en-US"/>
        </a:p>
      </dgm:t>
    </dgm:pt>
    <dgm:pt modelId="{A52B3158-FF39-468F-9354-EDCD00335EDC}" type="pres">
      <dgm:prSet presAssocID="{0DAEBC32-CE21-481D-BEA9-35D465239F19}" presName="node" presStyleLbl="node1" presStyleIdx="1" presStyleCnt="4" custScaleX="143542" custScaleY="1391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B2410E-6E0D-433F-A57C-C0DB62875452}" type="pres">
      <dgm:prSet presAssocID="{0DAEBC32-CE21-481D-BEA9-35D465239F19}" presName="spNode" presStyleCnt="0"/>
      <dgm:spPr/>
    </dgm:pt>
    <dgm:pt modelId="{9C97ED4A-38A7-4F0B-95BE-089807BB7379}" type="pres">
      <dgm:prSet presAssocID="{2B779BC7-43EF-4FD7-97A2-D45F0C9466B3}" presName="sibTrans" presStyleLbl="sibTrans1D1" presStyleIdx="1" presStyleCnt="4"/>
      <dgm:spPr/>
      <dgm:t>
        <a:bodyPr/>
        <a:lstStyle/>
        <a:p>
          <a:endParaRPr lang="en-US"/>
        </a:p>
      </dgm:t>
    </dgm:pt>
    <dgm:pt modelId="{B44FE054-500C-4FF1-A39B-FE90F43F761C}" type="pres">
      <dgm:prSet presAssocID="{241C2944-4264-4C78-A14C-E28AF2A14199}" presName="node" presStyleLbl="node1" presStyleIdx="2" presStyleCnt="4" custScaleX="143542" custScaleY="1391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648C8F-50EB-4F2F-B1C4-F976BCA328C5}" type="pres">
      <dgm:prSet presAssocID="{241C2944-4264-4C78-A14C-E28AF2A14199}" presName="spNode" presStyleCnt="0"/>
      <dgm:spPr/>
    </dgm:pt>
    <dgm:pt modelId="{E8C773C9-F88A-401F-AFF9-412D7333B9F3}" type="pres">
      <dgm:prSet presAssocID="{75DC334A-EFE3-4468-93EE-1839B578C5DF}" presName="sibTrans" presStyleLbl="sibTrans1D1" presStyleIdx="2" presStyleCnt="4"/>
      <dgm:spPr/>
      <dgm:t>
        <a:bodyPr/>
        <a:lstStyle/>
        <a:p>
          <a:endParaRPr lang="en-US"/>
        </a:p>
      </dgm:t>
    </dgm:pt>
    <dgm:pt modelId="{60309990-255F-4882-A58C-E74BCF958D96}" type="pres">
      <dgm:prSet presAssocID="{DFB68D55-C33D-4EFB-BD5C-4821FFD975C7}" presName="node" presStyleLbl="node1" presStyleIdx="3" presStyleCnt="4" custScaleX="143542" custScaleY="1391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783DEF-964F-4A10-8CEC-53C7AF79AD1C}" type="pres">
      <dgm:prSet presAssocID="{DFB68D55-C33D-4EFB-BD5C-4821FFD975C7}" presName="spNode" presStyleCnt="0"/>
      <dgm:spPr/>
    </dgm:pt>
    <dgm:pt modelId="{A3406AC0-6FF9-4436-AECA-2A90E553479C}" type="pres">
      <dgm:prSet presAssocID="{8E9DB425-A747-484B-B8E6-1F51543D87C2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F089D895-2135-4AF8-A873-4C20D0C17406}" srcId="{6D358AED-F7BE-478C-BF88-087A8B73E762}" destId="{241C2944-4264-4C78-A14C-E28AF2A14199}" srcOrd="2" destOrd="0" parTransId="{D2EFB482-E787-42FB-851C-AFBD577964AF}" sibTransId="{75DC334A-EFE3-4468-93EE-1839B578C5DF}"/>
    <dgm:cxn modelId="{ADBFFD7B-B7A9-4062-9D22-F442967CFDE0}" type="presOf" srcId="{DFB68D55-C33D-4EFB-BD5C-4821FFD975C7}" destId="{60309990-255F-4882-A58C-E74BCF958D96}" srcOrd="0" destOrd="0" presId="urn:microsoft.com/office/officeart/2005/8/layout/cycle5"/>
    <dgm:cxn modelId="{481B0C97-9BE1-4D28-9872-1869172A3493}" type="presOf" srcId="{241C2944-4264-4C78-A14C-E28AF2A14199}" destId="{B44FE054-500C-4FF1-A39B-FE90F43F761C}" srcOrd="0" destOrd="0" presId="urn:microsoft.com/office/officeart/2005/8/layout/cycle5"/>
    <dgm:cxn modelId="{53FDAB6A-133E-4BFA-A8F0-EBB872EC1890}" type="presOf" srcId="{CE9DFD77-4765-4865-B648-C6E44F602053}" destId="{B20763D1-8081-46A4-AAB6-4D88D277186D}" srcOrd="0" destOrd="0" presId="urn:microsoft.com/office/officeart/2005/8/layout/cycle5"/>
    <dgm:cxn modelId="{E3D3796B-ABC2-4766-A745-05029A050164}" type="presOf" srcId="{9B02F235-D706-420A-A09E-8D34F7A93AD7}" destId="{3B46A092-4486-48D2-B31C-007D731B20C5}" srcOrd="0" destOrd="0" presId="urn:microsoft.com/office/officeart/2005/8/layout/cycle5"/>
    <dgm:cxn modelId="{2E13F602-6CE1-4A9E-92C4-1B13932D12F3}" type="presOf" srcId="{8E9DB425-A747-484B-B8E6-1F51543D87C2}" destId="{A3406AC0-6FF9-4436-AECA-2A90E553479C}" srcOrd="0" destOrd="0" presId="urn:microsoft.com/office/officeart/2005/8/layout/cycle5"/>
    <dgm:cxn modelId="{50FE128B-91F8-4A19-B33A-5C85635C0B47}" type="presOf" srcId="{75DC334A-EFE3-4468-93EE-1839B578C5DF}" destId="{E8C773C9-F88A-401F-AFF9-412D7333B9F3}" srcOrd="0" destOrd="0" presId="urn:microsoft.com/office/officeart/2005/8/layout/cycle5"/>
    <dgm:cxn modelId="{458C3AC0-5B17-47B2-AB8A-1D241C67685B}" srcId="{6D358AED-F7BE-478C-BF88-087A8B73E762}" destId="{CE9DFD77-4765-4865-B648-C6E44F602053}" srcOrd="0" destOrd="0" parTransId="{57C74404-D6D4-487A-8628-55730BDCCA31}" sibTransId="{9B02F235-D706-420A-A09E-8D34F7A93AD7}"/>
    <dgm:cxn modelId="{DE8EACA4-9324-4EF4-84C2-C9655BEACEDD}" type="presOf" srcId="{2B779BC7-43EF-4FD7-97A2-D45F0C9466B3}" destId="{9C97ED4A-38A7-4F0B-95BE-089807BB7379}" srcOrd="0" destOrd="0" presId="urn:microsoft.com/office/officeart/2005/8/layout/cycle5"/>
    <dgm:cxn modelId="{0B3CC230-D99F-4806-987F-9E1242B006A9}" srcId="{6D358AED-F7BE-478C-BF88-087A8B73E762}" destId="{0DAEBC32-CE21-481D-BEA9-35D465239F19}" srcOrd="1" destOrd="0" parTransId="{27A57AFA-AE3E-434E-81C9-4618CF84B9F3}" sibTransId="{2B779BC7-43EF-4FD7-97A2-D45F0C9466B3}"/>
    <dgm:cxn modelId="{33E0BE52-CF84-49CF-BC51-3777CB968F20}" type="presOf" srcId="{0DAEBC32-CE21-481D-BEA9-35D465239F19}" destId="{A52B3158-FF39-468F-9354-EDCD00335EDC}" srcOrd="0" destOrd="0" presId="urn:microsoft.com/office/officeart/2005/8/layout/cycle5"/>
    <dgm:cxn modelId="{B489C2C7-4373-447F-AF10-B60F8F848B76}" type="presOf" srcId="{6D358AED-F7BE-478C-BF88-087A8B73E762}" destId="{92447F0C-14DF-4253-B32B-AB1FA818E80B}" srcOrd="0" destOrd="0" presId="urn:microsoft.com/office/officeart/2005/8/layout/cycle5"/>
    <dgm:cxn modelId="{A5FE37F5-5F18-44F8-8D97-E7BDCADA22C2}" srcId="{6D358AED-F7BE-478C-BF88-087A8B73E762}" destId="{DFB68D55-C33D-4EFB-BD5C-4821FFD975C7}" srcOrd="3" destOrd="0" parTransId="{D11D3B96-E525-489A-8FAD-803A5E308958}" sibTransId="{8E9DB425-A747-484B-B8E6-1F51543D87C2}"/>
    <dgm:cxn modelId="{9DE80334-B7A0-4057-9F59-3C9949C4ACCD}" type="presParOf" srcId="{92447F0C-14DF-4253-B32B-AB1FA818E80B}" destId="{B20763D1-8081-46A4-AAB6-4D88D277186D}" srcOrd="0" destOrd="0" presId="urn:microsoft.com/office/officeart/2005/8/layout/cycle5"/>
    <dgm:cxn modelId="{40BE64A9-104E-464A-A9C5-FDB251F38D2D}" type="presParOf" srcId="{92447F0C-14DF-4253-B32B-AB1FA818E80B}" destId="{FA4AC8DC-DF72-4927-AC8F-763AA6E562E2}" srcOrd="1" destOrd="0" presId="urn:microsoft.com/office/officeart/2005/8/layout/cycle5"/>
    <dgm:cxn modelId="{C22EA170-6EAE-4F58-B4D2-B0B493FA088A}" type="presParOf" srcId="{92447F0C-14DF-4253-B32B-AB1FA818E80B}" destId="{3B46A092-4486-48D2-B31C-007D731B20C5}" srcOrd="2" destOrd="0" presId="urn:microsoft.com/office/officeart/2005/8/layout/cycle5"/>
    <dgm:cxn modelId="{266A3F35-679E-4055-8DC4-0C4060682001}" type="presParOf" srcId="{92447F0C-14DF-4253-B32B-AB1FA818E80B}" destId="{A52B3158-FF39-468F-9354-EDCD00335EDC}" srcOrd="3" destOrd="0" presId="urn:microsoft.com/office/officeart/2005/8/layout/cycle5"/>
    <dgm:cxn modelId="{282C0A99-417D-45F3-B760-7767F5B90610}" type="presParOf" srcId="{92447F0C-14DF-4253-B32B-AB1FA818E80B}" destId="{73B2410E-6E0D-433F-A57C-C0DB62875452}" srcOrd="4" destOrd="0" presId="urn:microsoft.com/office/officeart/2005/8/layout/cycle5"/>
    <dgm:cxn modelId="{34EFAD27-34DF-4B38-A727-46378FA0E0A8}" type="presParOf" srcId="{92447F0C-14DF-4253-B32B-AB1FA818E80B}" destId="{9C97ED4A-38A7-4F0B-95BE-089807BB7379}" srcOrd="5" destOrd="0" presId="urn:microsoft.com/office/officeart/2005/8/layout/cycle5"/>
    <dgm:cxn modelId="{0A875047-966A-4716-BD3F-9A1C6B6A25EB}" type="presParOf" srcId="{92447F0C-14DF-4253-B32B-AB1FA818E80B}" destId="{B44FE054-500C-4FF1-A39B-FE90F43F761C}" srcOrd="6" destOrd="0" presId="urn:microsoft.com/office/officeart/2005/8/layout/cycle5"/>
    <dgm:cxn modelId="{D492B52C-4DA1-42A8-87AA-C41C466F5D68}" type="presParOf" srcId="{92447F0C-14DF-4253-B32B-AB1FA818E80B}" destId="{22648C8F-50EB-4F2F-B1C4-F976BCA328C5}" srcOrd="7" destOrd="0" presId="urn:microsoft.com/office/officeart/2005/8/layout/cycle5"/>
    <dgm:cxn modelId="{EC59B031-B366-40DB-A4C8-6ECAC8159576}" type="presParOf" srcId="{92447F0C-14DF-4253-B32B-AB1FA818E80B}" destId="{E8C773C9-F88A-401F-AFF9-412D7333B9F3}" srcOrd="8" destOrd="0" presId="urn:microsoft.com/office/officeart/2005/8/layout/cycle5"/>
    <dgm:cxn modelId="{ABEC0D1D-D21D-4CAC-8241-A48F6A362AA9}" type="presParOf" srcId="{92447F0C-14DF-4253-B32B-AB1FA818E80B}" destId="{60309990-255F-4882-A58C-E74BCF958D96}" srcOrd="9" destOrd="0" presId="urn:microsoft.com/office/officeart/2005/8/layout/cycle5"/>
    <dgm:cxn modelId="{DA67A73A-9DBC-4DCF-9680-A35E0E7A8F35}" type="presParOf" srcId="{92447F0C-14DF-4253-B32B-AB1FA818E80B}" destId="{94783DEF-964F-4A10-8CEC-53C7AF79AD1C}" srcOrd="10" destOrd="0" presId="urn:microsoft.com/office/officeart/2005/8/layout/cycle5"/>
    <dgm:cxn modelId="{45991BF5-2ECD-49B2-B18B-11B11BDFC7E0}" type="presParOf" srcId="{92447F0C-14DF-4253-B32B-AB1FA818E80B}" destId="{A3406AC0-6FF9-4436-AECA-2A90E553479C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D358AED-F7BE-478C-BF88-087A8B73E762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9DFD77-4765-4865-B648-C6E44F602053}">
      <dgm:prSet phldrT="[Text]" custT="1"/>
      <dgm:spPr>
        <a:gradFill rotWithShape="0">
          <a:gsLst>
            <a:gs pos="0">
              <a:srgbClr val="E96637"/>
            </a:gs>
            <a:gs pos="100000">
              <a:schemeClr val="accent1"/>
            </a:gs>
          </a:gsLst>
          <a:lin ang="5400000" scaled="0"/>
        </a:gra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en-US" sz="1400" b="1" dirty="0" smtClean="0"/>
            <a:t>Processor Executing Code in Guest OS</a:t>
          </a:r>
          <a:endParaRPr lang="en-US" sz="1400" b="1" dirty="0"/>
        </a:p>
      </dgm:t>
    </dgm:pt>
    <dgm:pt modelId="{57C74404-D6D4-487A-8628-55730BDCCA31}" type="parTrans" cxnId="{458C3AC0-5B17-47B2-AB8A-1D241C67685B}">
      <dgm:prSet/>
      <dgm:spPr/>
      <dgm:t>
        <a:bodyPr/>
        <a:lstStyle/>
        <a:p>
          <a:endParaRPr lang="en-US"/>
        </a:p>
      </dgm:t>
    </dgm:pt>
    <dgm:pt modelId="{9B02F235-D706-420A-A09E-8D34F7A93AD7}" type="sibTrans" cxnId="{458C3AC0-5B17-47B2-AB8A-1D241C67685B}">
      <dgm:prSet/>
      <dgm:spPr/>
      <dgm:t>
        <a:bodyPr/>
        <a:lstStyle/>
        <a:p>
          <a:endParaRPr lang="en-US"/>
        </a:p>
      </dgm:t>
    </dgm:pt>
    <dgm:pt modelId="{0DAEBC32-CE21-481D-BEA9-35D465239F19}">
      <dgm:prSet phldrT="[Text]" custT="1"/>
      <dgm:spPr>
        <a:gradFill rotWithShape="0">
          <a:gsLst>
            <a:gs pos="0">
              <a:srgbClr val="E96637"/>
            </a:gs>
            <a:gs pos="100000">
              <a:schemeClr val="accent1"/>
            </a:gs>
          </a:gsLst>
          <a:lin ang="5400000" scaled="0"/>
        </a:gra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en-US" sz="1400" b="1" dirty="0" smtClean="0"/>
            <a:t>VM-Exit condition reached – Save Guest State</a:t>
          </a:r>
          <a:endParaRPr lang="en-US" sz="1400" b="1" dirty="0"/>
        </a:p>
      </dgm:t>
    </dgm:pt>
    <dgm:pt modelId="{27A57AFA-AE3E-434E-81C9-4618CF84B9F3}" type="parTrans" cxnId="{0B3CC230-D99F-4806-987F-9E1242B006A9}">
      <dgm:prSet/>
      <dgm:spPr/>
      <dgm:t>
        <a:bodyPr/>
        <a:lstStyle/>
        <a:p>
          <a:endParaRPr lang="en-US"/>
        </a:p>
      </dgm:t>
    </dgm:pt>
    <dgm:pt modelId="{2B779BC7-43EF-4FD7-97A2-D45F0C9466B3}" type="sibTrans" cxnId="{0B3CC230-D99F-4806-987F-9E1242B006A9}">
      <dgm:prSet/>
      <dgm:spPr/>
      <dgm:t>
        <a:bodyPr/>
        <a:lstStyle/>
        <a:p>
          <a:endParaRPr lang="en-US"/>
        </a:p>
      </dgm:t>
    </dgm:pt>
    <dgm:pt modelId="{241C2944-4264-4C78-A14C-E28AF2A14199}">
      <dgm:prSet phldrT="[Text]" custT="1"/>
      <dgm:spPr>
        <a:gradFill rotWithShape="0">
          <a:gsLst>
            <a:gs pos="0">
              <a:srgbClr val="E96637"/>
            </a:gs>
            <a:gs pos="100000">
              <a:schemeClr val="accent1"/>
            </a:gs>
          </a:gsLst>
          <a:lin ang="5400000" scaled="0"/>
        </a:gra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en-US" sz="1400" b="1" dirty="0" smtClean="0"/>
            <a:t>Execute VMM Software Handler</a:t>
          </a:r>
          <a:endParaRPr lang="en-US" sz="1400" b="1" dirty="0"/>
        </a:p>
      </dgm:t>
    </dgm:pt>
    <dgm:pt modelId="{D2EFB482-E787-42FB-851C-AFBD577964AF}" type="parTrans" cxnId="{F089D895-2135-4AF8-A873-4C20D0C17406}">
      <dgm:prSet/>
      <dgm:spPr/>
      <dgm:t>
        <a:bodyPr/>
        <a:lstStyle/>
        <a:p>
          <a:endParaRPr lang="en-US"/>
        </a:p>
      </dgm:t>
    </dgm:pt>
    <dgm:pt modelId="{75DC334A-EFE3-4468-93EE-1839B578C5DF}" type="sibTrans" cxnId="{F089D895-2135-4AF8-A873-4C20D0C17406}">
      <dgm:prSet/>
      <dgm:spPr/>
      <dgm:t>
        <a:bodyPr/>
        <a:lstStyle/>
        <a:p>
          <a:endParaRPr lang="en-US"/>
        </a:p>
      </dgm:t>
    </dgm:pt>
    <dgm:pt modelId="{DFB68D55-C33D-4EFB-BD5C-4821FFD975C7}">
      <dgm:prSet phldrT="[Text]" custT="1"/>
      <dgm:spPr>
        <a:gradFill rotWithShape="0">
          <a:gsLst>
            <a:gs pos="0">
              <a:srgbClr val="E96637"/>
            </a:gs>
            <a:gs pos="100000">
              <a:schemeClr val="accent1"/>
            </a:gs>
          </a:gsLst>
          <a:lin ang="5400000" scaled="0"/>
        </a:gra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r>
            <a:rPr lang="en-US" sz="1400" b="1" dirty="0" smtClean="0"/>
            <a:t>Restore Guest State - Return to Guest OS</a:t>
          </a:r>
          <a:endParaRPr lang="en-US" sz="1400" b="1" dirty="0"/>
        </a:p>
      </dgm:t>
    </dgm:pt>
    <dgm:pt modelId="{D11D3B96-E525-489A-8FAD-803A5E308958}" type="parTrans" cxnId="{A5FE37F5-5F18-44F8-8D97-E7BDCADA22C2}">
      <dgm:prSet/>
      <dgm:spPr/>
      <dgm:t>
        <a:bodyPr/>
        <a:lstStyle/>
        <a:p>
          <a:endParaRPr lang="en-US"/>
        </a:p>
      </dgm:t>
    </dgm:pt>
    <dgm:pt modelId="{8E9DB425-A747-484B-B8E6-1F51543D87C2}" type="sibTrans" cxnId="{A5FE37F5-5F18-44F8-8D97-E7BDCADA22C2}">
      <dgm:prSet/>
      <dgm:spPr/>
      <dgm:t>
        <a:bodyPr/>
        <a:lstStyle/>
        <a:p>
          <a:endParaRPr lang="en-US"/>
        </a:p>
      </dgm:t>
    </dgm:pt>
    <dgm:pt modelId="{92447F0C-14DF-4253-B32B-AB1FA818E80B}" type="pres">
      <dgm:prSet presAssocID="{6D358AED-F7BE-478C-BF88-087A8B73E76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20763D1-8081-46A4-AAB6-4D88D277186D}" type="pres">
      <dgm:prSet presAssocID="{CE9DFD77-4765-4865-B648-C6E44F602053}" presName="node" presStyleLbl="node1" presStyleIdx="0" presStyleCnt="4" custScaleX="143542" custScaleY="1391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4AC8DC-DF72-4927-AC8F-763AA6E562E2}" type="pres">
      <dgm:prSet presAssocID="{CE9DFD77-4765-4865-B648-C6E44F602053}" presName="spNode" presStyleCnt="0"/>
      <dgm:spPr/>
    </dgm:pt>
    <dgm:pt modelId="{3B46A092-4486-48D2-B31C-007D731B20C5}" type="pres">
      <dgm:prSet presAssocID="{9B02F235-D706-420A-A09E-8D34F7A93AD7}" presName="sibTrans" presStyleLbl="sibTrans1D1" presStyleIdx="0" presStyleCnt="4"/>
      <dgm:spPr/>
      <dgm:t>
        <a:bodyPr/>
        <a:lstStyle/>
        <a:p>
          <a:endParaRPr lang="en-US"/>
        </a:p>
      </dgm:t>
    </dgm:pt>
    <dgm:pt modelId="{A52B3158-FF39-468F-9354-EDCD00335EDC}" type="pres">
      <dgm:prSet presAssocID="{0DAEBC32-CE21-481D-BEA9-35D465239F19}" presName="node" presStyleLbl="node1" presStyleIdx="1" presStyleCnt="4" custScaleX="143542" custScaleY="1391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B2410E-6E0D-433F-A57C-C0DB62875452}" type="pres">
      <dgm:prSet presAssocID="{0DAEBC32-CE21-481D-BEA9-35D465239F19}" presName="spNode" presStyleCnt="0"/>
      <dgm:spPr/>
    </dgm:pt>
    <dgm:pt modelId="{9C97ED4A-38A7-4F0B-95BE-089807BB7379}" type="pres">
      <dgm:prSet presAssocID="{2B779BC7-43EF-4FD7-97A2-D45F0C9466B3}" presName="sibTrans" presStyleLbl="sibTrans1D1" presStyleIdx="1" presStyleCnt="4"/>
      <dgm:spPr/>
      <dgm:t>
        <a:bodyPr/>
        <a:lstStyle/>
        <a:p>
          <a:endParaRPr lang="en-US"/>
        </a:p>
      </dgm:t>
    </dgm:pt>
    <dgm:pt modelId="{B44FE054-500C-4FF1-A39B-FE90F43F761C}" type="pres">
      <dgm:prSet presAssocID="{241C2944-4264-4C78-A14C-E28AF2A14199}" presName="node" presStyleLbl="node1" presStyleIdx="2" presStyleCnt="4" custScaleX="143542" custScaleY="1391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648C8F-50EB-4F2F-B1C4-F976BCA328C5}" type="pres">
      <dgm:prSet presAssocID="{241C2944-4264-4C78-A14C-E28AF2A14199}" presName="spNode" presStyleCnt="0"/>
      <dgm:spPr/>
    </dgm:pt>
    <dgm:pt modelId="{E8C773C9-F88A-401F-AFF9-412D7333B9F3}" type="pres">
      <dgm:prSet presAssocID="{75DC334A-EFE3-4468-93EE-1839B578C5DF}" presName="sibTrans" presStyleLbl="sibTrans1D1" presStyleIdx="2" presStyleCnt="4"/>
      <dgm:spPr/>
      <dgm:t>
        <a:bodyPr/>
        <a:lstStyle/>
        <a:p>
          <a:endParaRPr lang="en-US"/>
        </a:p>
      </dgm:t>
    </dgm:pt>
    <dgm:pt modelId="{60309990-255F-4882-A58C-E74BCF958D96}" type="pres">
      <dgm:prSet presAssocID="{DFB68D55-C33D-4EFB-BD5C-4821FFD975C7}" presName="node" presStyleLbl="node1" presStyleIdx="3" presStyleCnt="4" custScaleX="143542" custScaleY="1391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783DEF-964F-4A10-8CEC-53C7AF79AD1C}" type="pres">
      <dgm:prSet presAssocID="{DFB68D55-C33D-4EFB-BD5C-4821FFD975C7}" presName="spNode" presStyleCnt="0"/>
      <dgm:spPr/>
    </dgm:pt>
    <dgm:pt modelId="{A3406AC0-6FF9-4436-AECA-2A90E553479C}" type="pres">
      <dgm:prSet presAssocID="{8E9DB425-A747-484B-B8E6-1F51543D87C2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3AC3BE9D-7F5D-4A5B-BDDA-0B0317841F89}" type="presOf" srcId="{75DC334A-EFE3-4468-93EE-1839B578C5DF}" destId="{E8C773C9-F88A-401F-AFF9-412D7333B9F3}" srcOrd="0" destOrd="0" presId="urn:microsoft.com/office/officeart/2005/8/layout/cycle5"/>
    <dgm:cxn modelId="{F089D895-2135-4AF8-A873-4C20D0C17406}" srcId="{6D358AED-F7BE-478C-BF88-087A8B73E762}" destId="{241C2944-4264-4C78-A14C-E28AF2A14199}" srcOrd="2" destOrd="0" parTransId="{D2EFB482-E787-42FB-851C-AFBD577964AF}" sibTransId="{75DC334A-EFE3-4468-93EE-1839B578C5DF}"/>
    <dgm:cxn modelId="{21355B11-7106-4A0A-8546-419263207CA7}" type="presOf" srcId="{CE9DFD77-4765-4865-B648-C6E44F602053}" destId="{B20763D1-8081-46A4-AAB6-4D88D277186D}" srcOrd="0" destOrd="0" presId="urn:microsoft.com/office/officeart/2005/8/layout/cycle5"/>
    <dgm:cxn modelId="{5D51724E-A8B7-462A-8225-AAF15BDBADF7}" type="presOf" srcId="{0DAEBC32-CE21-481D-BEA9-35D465239F19}" destId="{A52B3158-FF39-468F-9354-EDCD00335EDC}" srcOrd="0" destOrd="0" presId="urn:microsoft.com/office/officeart/2005/8/layout/cycle5"/>
    <dgm:cxn modelId="{DD14C412-3A82-4332-93AA-BAC59BA46149}" type="presOf" srcId="{DFB68D55-C33D-4EFB-BD5C-4821FFD975C7}" destId="{60309990-255F-4882-A58C-E74BCF958D96}" srcOrd="0" destOrd="0" presId="urn:microsoft.com/office/officeart/2005/8/layout/cycle5"/>
    <dgm:cxn modelId="{64157D11-A472-43D6-84ED-A571CCA5D242}" type="presOf" srcId="{241C2944-4264-4C78-A14C-E28AF2A14199}" destId="{B44FE054-500C-4FF1-A39B-FE90F43F761C}" srcOrd="0" destOrd="0" presId="urn:microsoft.com/office/officeart/2005/8/layout/cycle5"/>
    <dgm:cxn modelId="{5790BE7C-4584-4C20-A2A5-C11BC119075D}" type="presOf" srcId="{9B02F235-D706-420A-A09E-8D34F7A93AD7}" destId="{3B46A092-4486-48D2-B31C-007D731B20C5}" srcOrd="0" destOrd="0" presId="urn:microsoft.com/office/officeart/2005/8/layout/cycle5"/>
    <dgm:cxn modelId="{458C3AC0-5B17-47B2-AB8A-1D241C67685B}" srcId="{6D358AED-F7BE-478C-BF88-087A8B73E762}" destId="{CE9DFD77-4765-4865-B648-C6E44F602053}" srcOrd="0" destOrd="0" parTransId="{57C74404-D6D4-487A-8628-55730BDCCA31}" sibTransId="{9B02F235-D706-420A-A09E-8D34F7A93AD7}"/>
    <dgm:cxn modelId="{0B3CC230-D99F-4806-987F-9E1242B006A9}" srcId="{6D358AED-F7BE-478C-BF88-087A8B73E762}" destId="{0DAEBC32-CE21-481D-BEA9-35D465239F19}" srcOrd="1" destOrd="0" parTransId="{27A57AFA-AE3E-434E-81C9-4618CF84B9F3}" sibTransId="{2B779BC7-43EF-4FD7-97A2-D45F0C9466B3}"/>
    <dgm:cxn modelId="{7931F176-E60E-4A30-AD31-83A11156C124}" type="presOf" srcId="{6D358AED-F7BE-478C-BF88-087A8B73E762}" destId="{92447F0C-14DF-4253-B32B-AB1FA818E80B}" srcOrd="0" destOrd="0" presId="urn:microsoft.com/office/officeart/2005/8/layout/cycle5"/>
    <dgm:cxn modelId="{49E33469-2625-49A0-AE60-BF8509C7EBB5}" type="presOf" srcId="{8E9DB425-A747-484B-B8E6-1F51543D87C2}" destId="{A3406AC0-6FF9-4436-AECA-2A90E553479C}" srcOrd="0" destOrd="0" presId="urn:microsoft.com/office/officeart/2005/8/layout/cycle5"/>
    <dgm:cxn modelId="{07C3B3A1-53A2-48EC-B04F-932CCD8E2285}" type="presOf" srcId="{2B779BC7-43EF-4FD7-97A2-D45F0C9466B3}" destId="{9C97ED4A-38A7-4F0B-95BE-089807BB7379}" srcOrd="0" destOrd="0" presId="urn:microsoft.com/office/officeart/2005/8/layout/cycle5"/>
    <dgm:cxn modelId="{A5FE37F5-5F18-44F8-8D97-E7BDCADA22C2}" srcId="{6D358AED-F7BE-478C-BF88-087A8B73E762}" destId="{DFB68D55-C33D-4EFB-BD5C-4821FFD975C7}" srcOrd="3" destOrd="0" parTransId="{D11D3B96-E525-489A-8FAD-803A5E308958}" sibTransId="{8E9DB425-A747-484B-B8E6-1F51543D87C2}"/>
    <dgm:cxn modelId="{252313BE-FE4E-4909-A936-4C49923127D9}" type="presParOf" srcId="{92447F0C-14DF-4253-B32B-AB1FA818E80B}" destId="{B20763D1-8081-46A4-AAB6-4D88D277186D}" srcOrd="0" destOrd="0" presId="urn:microsoft.com/office/officeart/2005/8/layout/cycle5"/>
    <dgm:cxn modelId="{8D9F8E78-CA12-417B-9D59-752F36C27C0D}" type="presParOf" srcId="{92447F0C-14DF-4253-B32B-AB1FA818E80B}" destId="{FA4AC8DC-DF72-4927-AC8F-763AA6E562E2}" srcOrd="1" destOrd="0" presId="urn:microsoft.com/office/officeart/2005/8/layout/cycle5"/>
    <dgm:cxn modelId="{853F89DF-80C8-4387-AEBC-CFDEB571E3FC}" type="presParOf" srcId="{92447F0C-14DF-4253-B32B-AB1FA818E80B}" destId="{3B46A092-4486-48D2-B31C-007D731B20C5}" srcOrd="2" destOrd="0" presId="urn:microsoft.com/office/officeart/2005/8/layout/cycle5"/>
    <dgm:cxn modelId="{ED6D88B8-ABF0-4286-A070-60300DA2D293}" type="presParOf" srcId="{92447F0C-14DF-4253-B32B-AB1FA818E80B}" destId="{A52B3158-FF39-468F-9354-EDCD00335EDC}" srcOrd="3" destOrd="0" presId="urn:microsoft.com/office/officeart/2005/8/layout/cycle5"/>
    <dgm:cxn modelId="{B782C027-0F92-422B-9CD5-D25AEFB01FFC}" type="presParOf" srcId="{92447F0C-14DF-4253-B32B-AB1FA818E80B}" destId="{73B2410E-6E0D-433F-A57C-C0DB62875452}" srcOrd="4" destOrd="0" presId="urn:microsoft.com/office/officeart/2005/8/layout/cycle5"/>
    <dgm:cxn modelId="{C70A89A0-770F-4CF5-90CD-02431755BDAF}" type="presParOf" srcId="{92447F0C-14DF-4253-B32B-AB1FA818E80B}" destId="{9C97ED4A-38A7-4F0B-95BE-089807BB7379}" srcOrd="5" destOrd="0" presId="urn:microsoft.com/office/officeart/2005/8/layout/cycle5"/>
    <dgm:cxn modelId="{CF21541B-9CF1-4C7B-9E77-D20315AA3969}" type="presParOf" srcId="{92447F0C-14DF-4253-B32B-AB1FA818E80B}" destId="{B44FE054-500C-4FF1-A39B-FE90F43F761C}" srcOrd="6" destOrd="0" presId="urn:microsoft.com/office/officeart/2005/8/layout/cycle5"/>
    <dgm:cxn modelId="{0FFEB890-0C93-4548-9E04-6991468CF877}" type="presParOf" srcId="{92447F0C-14DF-4253-B32B-AB1FA818E80B}" destId="{22648C8F-50EB-4F2F-B1C4-F976BCA328C5}" srcOrd="7" destOrd="0" presId="urn:microsoft.com/office/officeart/2005/8/layout/cycle5"/>
    <dgm:cxn modelId="{E4FD011D-3F19-4739-BAA1-8BDA6177562F}" type="presParOf" srcId="{92447F0C-14DF-4253-B32B-AB1FA818E80B}" destId="{E8C773C9-F88A-401F-AFF9-412D7333B9F3}" srcOrd="8" destOrd="0" presId="urn:microsoft.com/office/officeart/2005/8/layout/cycle5"/>
    <dgm:cxn modelId="{DEDF2861-D646-42A5-98FC-73ACDEB0C298}" type="presParOf" srcId="{92447F0C-14DF-4253-B32B-AB1FA818E80B}" destId="{60309990-255F-4882-A58C-E74BCF958D96}" srcOrd="9" destOrd="0" presId="urn:microsoft.com/office/officeart/2005/8/layout/cycle5"/>
    <dgm:cxn modelId="{BA3155E6-63A8-40FB-9F6A-7CEE59195CCC}" type="presParOf" srcId="{92447F0C-14DF-4253-B32B-AB1FA818E80B}" destId="{94783DEF-964F-4A10-8CEC-53C7AF79AD1C}" srcOrd="10" destOrd="0" presId="urn:microsoft.com/office/officeart/2005/8/layout/cycle5"/>
    <dgm:cxn modelId="{0201F916-3E0B-4F1C-9609-BDBCDF03909C}" type="presParOf" srcId="{92447F0C-14DF-4253-B32B-AB1FA818E80B}" destId="{A3406AC0-6FF9-4436-AECA-2A90E553479C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0763D1-8081-46A4-AAB6-4D88D277186D}">
      <dsp:nvSpPr>
        <dsp:cNvPr id="0" name=""/>
        <dsp:cNvSpPr/>
      </dsp:nvSpPr>
      <dsp:spPr>
        <a:xfrm>
          <a:off x="1582620" y="-124162"/>
          <a:ext cx="1406759" cy="886160"/>
        </a:xfrm>
        <a:prstGeom prst="roundRect">
          <a:avLst/>
        </a:prstGeom>
        <a:gradFill rotWithShape="0">
          <a:gsLst>
            <a:gs pos="0">
              <a:schemeClr val="accent1"/>
            </a:gs>
            <a:gs pos="100000">
              <a:srgbClr val="E96637"/>
            </a:gs>
          </a:gsLst>
          <a:lin ang="5400000" scaled="0"/>
        </a:gradFill>
        <a:ln w="127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Processor Executing Code in Memory</a:t>
          </a:r>
          <a:endParaRPr lang="en-US" sz="1400" b="1" kern="1200" dirty="0"/>
        </a:p>
      </dsp:txBody>
      <dsp:txXfrm>
        <a:off x="1582620" y="-124162"/>
        <a:ext cx="1406759" cy="886160"/>
      </dsp:txXfrm>
    </dsp:sp>
    <dsp:sp modelId="{3B46A092-4486-48D2-B31C-007D731B20C5}">
      <dsp:nvSpPr>
        <dsp:cNvPr id="0" name=""/>
        <dsp:cNvSpPr/>
      </dsp:nvSpPr>
      <dsp:spPr>
        <a:xfrm>
          <a:off x="1233317" y="318917"/>
          <a:ext cx="2105364" cy="2105364"/>
        </a:xfrm>
        <a:custGeom>
          <a:avLst/>
          <a:gdLst/>
          <a:ahLst/>
          <a:cxnLst/>
          <a:rect l="0" t="0" r="0" b="0"/>
          <a:pathLst>
            <a:path>
              <a:moveTo>
                <a:pt x="1816667" y="328482"/>
              </a:moveTo>
              <a:arcTo wR="1052682" hR="1052682" stAng="18991884" swAng="83832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2B3158-FF39-468F-9354-EDCD00335EDC}">
      <dsp:nvSpPr>
        <dsp:cNvPr id="0" name=""/>
        <dsp:cNvSpPr/>
      </dsp:nvSpPr>
      <dsp:spPr>
        <a:xfrm>
          <a:off x="2635302" y="928519"/>
          <a:ext cx="1406759" cy="886160"/>
        </a:xfrm>
        <a:prstGeom prst="roundRect">
          <a:avLst/>
        </a:prstGeom>
        <a:gradFill rotWithShape="0">
          <a:gsLst>
            <a:gs pos="0">
              <a:schemeClr val="accent1"/>
            </a:gs>
            <a:gs pos="100000">
              <a:srgbClr val="E96637"/>
            </a:gs>
          </a:gsLst>
          <a:lin ang="5400000" scaled="0"/>
        </a:gradFill>
        <a:ln w="127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Breakpoint Condition Encountered</a:t>
          </a:r>
          <a:endParaRPr lang="en-US" sz="1400" b="1" kern="1200" dirty="0"/>
        </a:p>
      </dsp:txBody>
      <dsp:txXfrm>
        <a:off x="2635302" y="928519"/>
        <a:ext cx="1406759" cy="886160"/>
      </dsp:txXfrm>
    </dsp:sp>
    <dsp:sp modelId="{9C97ED4A-38A7-4F0B-95BE-089807BB7379}">
      <dsp:nvSpPr>
        <dsp:cNvPr id="0" name=""/>
        <dsp:cNvSpPr/>
      </dsp:nvSpPr>
      <dsp:spPr>
        <a:xfrm>
          <a:off x="1233317" y="318917"/>
          <a:ext cx="2105364" cy="2105364"/>
        </a:xfrm>
        <a:custGeom>
          <a:avLst/>
          <a:gdLst/>
          <a:ahLst/>
          <a:cxnLst/>
          <a:rect l="0" t="0" r="0" b="0"/>
          <a:pathLst>
            <a:path>
              <a:moveTo>
                <a:pt x="1968920" y="1570992"/>
              </a:moveTo>
              <a:arcTo wR="1052682" hR="1052682" stAng="1769794" swAng="83832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4FE054-500C-4FF1-A39B-FE90F43F761C}">
      <dsp:nvSpPr>
        <dsp:cNvPr id="0" name=""/>
        <dsp:cNvSpPr/>
      </dsp:nvSpPr>
      <dsp:spPr>
        <a:xfrm>
          <a:off x="1582620" y="1981201"/>
          <a:ext cx="1406759" cy="886160"/>
        </a:xfrm>
        <a:prstGeom prst="roundRect">
          <a:avLst/>
        </a:prstGeom>
        <a:gradFill rotWithShape="0">
          <a:gsLst>
            <a:gs pos="0">
              <a:schemeClr val="accent1"/>
            </a:gs>
            <a:gs pos="100000">
              <a:srgbClr val="E96637"/>
            </a:gs>
          </a:gsLst>
          <a:lin ang="5400000" scaled="0"/>
        </a:gradFill>
        <a:ln w="127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Interrupt </a:t>
          </a:r>
          <a:r>
            <a:rPr lang="en-US" sz="1400" b="1" kern="1200" smtClean="0"/>
            <a:t>Handler 0x01 or 0x03</a:t>
          </a:r>
          <a:endParaRPr lang="en-US" sz="1400" b="1" kern="1200" dirty="0"/>
        </a:p>
      </dsp:txBody>
      <dsp:txXfrm>
        <a:off x="1582620" y="1981201"/>
        <a:ext cx="1406759" cy="886160"/>
      </dsp:txXfrm>
    </dsp:sp>
    <dsp:sp modelId="{E8C773C9-F88A-401F-AFF9-412D7333B9F3}">
      <dsp:nvSpPr>
        <dsp:cNvPr id="0" name=""/>
        <dsp:cNvSpPr/>
      </dsp:nvSpPr>
      <dsp:spPr>
        <a:xfrm>
          <a:off x="1233317" y="318917"/>
          <a:ext cx="2105364" cy="2105364"/>
        </a:xfrm>
        <a:custGeom>
          <a:avLst/>
          <a:gdLst/>
          <a:ahLst/>
          <a:cxnLst/>
          <a:rect l="0" t="0" r="0" b="0"/>
          <a:pathLst>
            <a:path>
              <a:moveTo>
                <a:pt x="288696" y="1776882"/>
              </a:moveTo>
              <a:arcTo wR="1052682" hR="1052682" stAng="8191884" swAng="83832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309990-255F-4882-A58C-E74BCF958D96}">
      <dsp:nvSpPr>
        <dsp:cNvPr id="0" name=""/>
        <dsp:cNvSpPr/>
      </dsp:nvSpPr>
      <dsp:spPr>
        <a:xfrm>
          <a:off x="529938" y="928519"/>
          <a:ext cx="1406759" cy="886160"/>
        </a:xfrm>
        <a:prstGeom prst="roundRect">
          <a:avLst/>
        </a:prstGeom>
        <a:gradFill rotWithShape="0">
          <a:gsLst>
            <a:gs pos="0">
              <a:schemeClr val="accent1"/>
            </a:gs>
            <a:gs pos="100000">
              <a:srgbClr val="E96637"/>
            </a:gs>
          </a:gsLst>
          <a:lin ang="5400000" scaled="0"/>
        </a:gradFill>
        <a:ln w="127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Return to Standard Code Execution</a:t>
          </a:r>
          <a:endParaRPr lang="en-US" sz="1400" b="1" kern="1200" dirty="0"/>
        </a:p>
      </dsp:txBody>
      <dsp:txXfrm>
        <a:off x="529938" y="928519"/>
        <a:ext cx="1406759" cy="886160"/>
      </dsp:txXfrm>
    </dsp:sp>
    <dsp:sp modelId="{A3406AC0-6FF9-4436-AECA-2A90E553479C}">
      <dsp:nvSpPr>
        <dsp:cNvPr id="0" name=""/>
        <dsp:cNvSpPr/>
      </dsp:nvSpPr>
      <dsp:spPr>
        <a:xfrm>
          <a:off x="1233317" y="318917"/>
          <a:ext cx="2105364" cy="2105364"/>
        </a:xfrm>
        <a:custGeom>
          <a:avLst/>
          <a:gdLst/>
          <a:ahLst/>
          <a:cxnLst/>
          <a:rect l="0" t="0" r="0" b="0"/>
          <a:pathLst>
            <a:path>
              <a:moveTo>
                <a:pt x="136443" y="534371"/>
              </a:moveTo>
              <a:arcTo wR="1052682" hR="1052682" stAng="12569794" swAng="83832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0763D1-8081-46A4-AAB6-4D88D277186D}">
      <dsp:nvSpPr>
        <dsp:cNvPr id="0" name=""/>
        <dsp:cNvSpPr/>
      </dsp:nvSpPr>
      <dsp:spPr>
        <a:xfrm>
          <a:off x="1582620" y="-124162"/>
          <a:ext cx="1406759" cy="886160"/>
        </a:xfrm>
        <a:prstGeom prst="roundRect">
          <a:avLst/>
        </a:prstGeom>
        <a:gradFill rotWithShape="0">
          <a:gsLst>
            <a:gs pos="0">
              <a:srgbClr val="E96637"/>
            </a:gs>
            <a:gs pos="100000">
              <a:schemeClr val="accent1"/>
            </a:gs>
          </a:gsLst>
          <a:lin ang="5400000" scaled="0"/>
        </a:gradFill>
        <a:ln w="127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Processor Executing Code in Guest OS</a:t>
          </a:r>
          <a:endParaRPr lang="en-US" sz="1400" b="1" kern="1200" dirty="0"/>
        </a:p>
      </dsp:txBody>
      <dsp:txXfrm>
        <a:off x="1582620" y="-124162"/>
        <a:ext cx="1406759" cy="886160"/>
      </dsp:txXfrm>
    </dsp:sp>
    <dsp:sp modelId="{3B46A092-4486-48D2-B31C-007D731B20C5}">
      <dsp:nvSpPr>
        <dsp:cNvPr id="0" name=""/>
        <dsp:cNvSpPr/>
      </dsp:nvSpPr>
      <dsp:spPr>
        <a:xfrm>
          <a:off x="1233317" y="318917"/>
          <a:ext cx="2105364" cy="2105364"/>
        </a:xfrm>
        <a:custGeom>
          <a:avLst/>
          <a:gdLst/>
          <a:ahLst/>
          <a:cxnLst/>
          <a:rect l="0" t="0" r="0" b="0"/>
          <a:pathLst>
            <a:path>
              <a:moveTo>
                <a:pt x="1816667" y="328482"/>
              </a:moveTo>
              <a:arcTo wR="1052682" hR="1052682" stAng="18991884" swAng="83832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2B3158-FF39-468F-9354-EDCD00335EDC}">
      <dsp:nvSpPr>
        <dsp:cNvPr id="0" name=""/>
        <dsp:cNvSpPr/>
      </dsp:nvSpPr>
      <dsp:spPr>
        <a:xfrm>
          <a:off x="2635302" y="928519"/>
          <a:ext cx="1406759" cy="886160"/>
        </a:xfrm>
        <a:prstGeom prst="roundRect">
          <a:avLst/>
        </a:prstGeom>
        <a:gradFill rotWithShape="0">
          <a:gsLst>
            <a:gs pos="0">
              <a:srgbClr val="E96637"/>
            </a:gs>
            <a:gs pos="100000">
              <a:schemeClr val="accent1"/>
            </a:gs>
          </a:gsLst>
          <a:lin ang="5400000" scaled="0"/>
        </a:gradFill>
        <a:ln w="127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VM-Exit condition reached – Save Guest State</a:t>
          </a:r>
          <a:endParaRPr lang="en-US" sz="1400" b="1" kern="1200" dirty="0"/>
        </a:p>
      </dsp:txBody>
      <dsp:txXfrm>
        <a:off x="2635302" y="928519"/>
        <a:ext cx="1406759" cy="886160"/>
      </dsp:txXfrm>
    </dsp:sp>
    <dsp:sp modelId="{9C97ED4A-38A7-4F0B-95BE-089807BB7379}">
      <dsp:nvSpPr>
        <dsp:cNvPr id="0" name=""/>
        <dsp:cNvSpPr/>
      </dsp:nvSpPr>
      <dsp:spPr>
        <a:xfrm>
          <a:off x="1233317" y="318917"/>
          <a:ext cx="2105364" cy="2105364"/>
        </a:xfrm>
        <a:custGeom>
          <a:avLst/>
          <a:gdLst/>
          <a:ahLst/>
          <a:cxnLst/>
          <a:rect l="0" t="0" r="0" b="0"/>
          <a:pathLst>
            <a:path>
              <a:moveTo>
                <a:pt x="1968920" y="1570992"/>
              </a:moveTo>
              <a:arcTo wR="1052682" hR="1052682" stAng="1769794" swAng="83832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4FE054-500C-4FF1-A39B-FE90F43F761C}">
      <dsp:nvSpPr>
        <dsp:cNvPr id="0" name=""/>
        <dsp:cNvSpPr/>
      </dsp:nvSpPr>
      <dsp:spPr>
        <a:xfrm>
          <a:off x="1582620" y="1981201"/>
          <a:ext cx="1406759" cy="886160"/>
        </a:xfrm>
        <a:prstGeom prst="roundRect">
          <a:avLst/>
        </a:prstGeom>
        <a:gradFill rotWithShape="0">
          <a:gsLst>
            <a:gs pos="0">
              <a:srgbClr val="E96637"/>
            </a:gs>
            <a:gs pos="100000">
              <a:schemeClr val="accent1"/>
            </a:gs>
          </a:gsLst>
          <a:lin ang="5400000" scaled="0"/>
        </a:gradFill>
        <a:ln w="127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Execute VMM Software Handler</a:t>
          </a:r>
          <a:endParaRPr lang="en-US" sz="1400" b="1" kern="1200" dirty="0"/>
        </a:p>
      </dsp:txBody>
      <dsp:txXfrm>
        <a:off x="1582620" y="1981201"/>
        <a:ext cx="1406759" cy="886160"/>
      </dsp:txXfrm>
    </dsp:sp>
    <dsp:sp modelId="{E8C773C9-F88A-401F-AFF9-412D7333B9F3}">
      <dsp:nvSpPr>
        <dsp:cNvPr id="0" name=""/>
        <dsp:cNvSpPr/>
      </dsp:nvSpPr>
      <dsp:spPr>
        <a:xfrm>
          <a:off x="1233317" y="318917"/>
          <a:ext cx="2105364" cy="2105364"/>
        </a:xfrm>
        <a:custGeom>
          <a:avLst/>
          <a:gdLst/>
          <a:ahLst/>
          <a:cxnLst/>
          <a:rect l="0" t="0" r="0" b="0"/>
          <a:pathLst>
            <a:path>
              <a:moveTo>
                <a:pt x="288696" y="1776882"/>
              </a:moveTo>
              <a:arcTo wR="1052682" hR="1052682" stAng="8191884" swAng="83832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309990-255F-4882-A58C-E74BCF958D96}">
      <dsp:nvSpPr>
        <dsp:cNvPr id="0" name=""/>
        <dsp:cNvSpPr/>
      </dsp:nvSpPr>
      <dsp:spPr>
        <a:xfrm>
          <a:off x="529938" y="928519"/>
          <a:ext cx="1406759" cy="886160"/>
        </a:xfrm>
        <a:prstGeom prst="roundRect">
          <a:avLst/>
        </a:prstGeom>
        <a:gradFill rotWithShape="0">
          <a:gsLst>
            <a:gs pos="0">
              <a:srgbClr val="E96637"/>
            </a:gs>
            <a:gs pos="100000">
              <a:schemeClr val="accent1"/>
            </a:gs>
          </a:gsLst>
          <a:lin ang="5400000" scaled="0"/>
        </a:gradFill>
        <a:ln w="127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Restore Guest State - Return to Guest OS</a:t>
          </a:r>
          <a:endParaRPr lang="en-US" sz="1400" b="1" kern="1200" dirty="0"/>
        </a:p>
      </dsp:txBody>
      <dsp:txXfrm>
        <a:off x="529938" y="928519"/>
        <a:ext cx="1406759" cy="886160"/>
      </dsp:txXfrm>
    </dsp:sp>
    <dsp:sp modelId="{A3406AC0-6FF9-4436-AECA-2A90E553479C}">
      <dsp:nvSpPr>
        <dsp:cNvPr id="0" name=""/>
        <dsp:cNvSpPr/>
      </dsp:nvSpPr>
      <dsp:spPr>
        <a:xfrm>
          <a:off x="1233317" y="318917"/>
          <a:ext cx="2105364" cy="2105364"/>
        </a:xfrm>
        <a:custGeom>
          <a:avLst/>
          <a:gdLst/>
          <a:ahLst/>
          <a:cxnLst/>
          <a:rect l="0" t="0" r="0" b="0"/>
          <a:pathLst>
            <a:path>
              <a:moveTo>
                <a:pt x="136443" y="534371"/>
              </a:moveTo>
              <a:arcTo wR="1052682" hR="1052682" stAng="12569794" swAng="83832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DAB95-9B68-4027-B077-0C2C4D89BB83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ABB3A8-6D70-4407-B84F-79C18DF3EE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762000"/>
          </a:xfrm>
        </p:spPr>
        <p:txBody>
          <a:bodyPr/>
          <a:lstStyle>
            <a:lvl1pPr algn="ctr"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534400" cy="4572000"/>
          </a:xfrm>
        </p:spPr>
        <p:txBody>
          <a:bodyPr vert="horz"/>
          <a:lstStyle>
            <a:lvl2pPr>
              <a:defRPr sz="22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Rectangle 6"/>
          <p:cNvSpPr/>
          <p:nvPr userDrawn="1"/>
        </p:nvSpPr>
        <p:spPr>
          <a:xfrm flipV="1">
            <a:off x="0" y="6400800"/>
            <a:ext cx="9144000" cy="6157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rgbClr val="EA6E42"/>
              </a:gs>
            </a:gsLst>
            <a:lin ang="0" scaled="1"/>
            <a:tileRect/>
          </a:gra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8686800" y="6477000"/>
            <a:ext cx="457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C1D1DDDA-CB39-47E5-AC40-32AEF47A3D5C}" type="slidenum">
              <a:rPr lang="en-US" b="1" smtClean="0">
                <a:solidFill>
                  <a:srgbClr val="EA6E4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pPr/>
              <a:t>‹#›</a:t>
            </a:fld>
            <a:endParaRPr lang="en-US" b="1" dirty="0">
              <a:solidFill>
                <a:srgbClr val="EA6E4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6445640"/>
            <a:ext cx="103586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1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SYRACUSE</a:t>
            </a:r>
          </a:p>
          <a:p>
            <a:pPr algn="ctr"/>
            <a:r>
              <a:rPr lang="en-US" sz="12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UNIVERSITY</a:t>
            </a:r>
            <a:endParaRPr lang="en-US" sz="12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914400" y="609600"/>
            <a:ext cx="7772400" cy="304800"/>
          </a:xfrm>
        </p:spPr>
        <p:txBody>
          <a:bodyPr>
            <a:noAutofit/>
          </a:bodyPr>
          <a:lstStyle>
            <a:lvl1pPr algn="ctr">
              <a:buNone/>
              <a:defRPr sz="2000">
                <a:solidFill>
                  <a:srgbClr val="C18F79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0" y="6507888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Master’s Thesis – Ryan</a:t>
            </a:r>
            <a:r>
              <a:rPr lang="en-US" sz="1400" b="0" baseline="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Wilson, Dr. Fawcett</a:t>
            </a:r>
            <a:endParaRPr lang="en-US" sz="1400" b="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  <a:prstGeom prst="ellipse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9" r:id="rId3"/>
    <p:sldLayoutId id="2147483752" r:id="rId4"/>
    <p:sldLayoutId id="2147483753" r:id="rId5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otkit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981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Master’s Thesis Defense</a:t>
            </a:r>
          </a:p>
          <a:p>
            <a:pPr algn="l"/>
            <a:r>
              <a:rPr lang="en-US" dirty="0" smtClean="0"/>
              <a:t>Ryan Wilson</a:t>
            </a:r>
          </a:p>
          <a:p>
            <a:pPr algn="l"/>
            <a:r>
              <a:rPr lang="en-US" dirty="0" smtClean="0"/>
              <a:t>Dr. Fawcett</a:t>
            </a:r>
          </a:p>
          <a:p>
            <a:pPr algn="l"/>
            <a:r>
              <a:rPr lang="en-US" dirty="0" smtClean="0"/>
              <a:t>December 2011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05930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Enhanced Debugging Capabilities through the Application of Virtualization Technology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 VT-x VMM Background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Intel VT-x VMM can be configured to halt guest software when a specified condition is met</a:t>
            </a:r>
          </a:p>
          <a:p>
            <a:pPr lvl="1"/>
            <a:r>
              <a:rPr lang="en-US" dirty="0" smtClean="0"/>
              <a:t>These conditions are </a:t>
            </a:r>
            <a:r>
              <a:rPr lang="en-US" smtClean="0"/>
              <a:t>called VM </a:t>
            </a:r>
            <a:r>
              <a:rPr lang="en-US" dirty="0" smtClean="0"/>
              <a:t>exits, and allow for the VMM to maintain control over the guest</a:t>
            </a:r>
          </a:p>
          <a:p>
            <a:pPr lvl="1"/>
            <a:r>
              <a:rPr lang="en-US" dirty="0" smtClean="0"/>
              <a:t>VM exits typically allow for the VMM to control low-level functionality associated with a system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list of 55 VM exit condition categories are currently supported by Intel</a:t>
            </a:r>
          </a:p>
          <a:p>
            <a:pPr lvl="1"/>
            <a:r>
              <a:rPr lang="en-US" dirty="0" smtClean="0"/>
              <a:t>Some of these include the CPUID command, MSR access, CR access, VMX instructions, the occurrence of a triple fault, I/O instructions, and exceptions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Exit Conditions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610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Enhance traditional debugging capabilities by creating “Virtual Breakpoints” through the use of Intel Virtualization Technology</a:t>
            </a:r>
          </a:p>
          <a:p>
            <a:pPr lvl="1"/>
            <a:r>
              <a:rPr lang="en-US" dirty="0" smtClean="0"/>
              <a:t>Analogy between a debug breakpoint and a VM-Exit</a:t>
            </a:r>
          </a:p>
          <a:p>
            <a:endParaRPr lang="en-US" sz="1400" dirty="0" smtClean="0"/>
          </a:p>
          <a:p>
            <a:r>
              <a:rPr lang="en-US" dirty="0" smtClean="0"/>
              <a:t>Virtual breakpoint enhancements include:</a:t>
            </a:r>
          </a:p>
          <a:p>
            <a:pPr lvl="1"/>
            <a:r>
              <a:rPr lang="en-US" dirty="0" smtClean="0"/>
              <a:t>More specific control over conditions that cause a breakpoint</a:t>
            </a:r>
          </a:p>
          <a:p>
            <a:pPr lvl="1"/>
            <a:r>
              <a:rPr lang="en-US" dirty="0" smtClean="0"/>
              <a:t>Can set numerous virtual breakpoints</a:t>
            </a:r>
          </a:p>
          <a:p>
            <a:pPr lvl="1"/>
            <a:r>
              <a:rPr lang="en-US" dirty="0" smtClean="0"/>
              <a:t>A VMM provides full control over a guest OS and its system state</a:t>
            </a:r>
          </a:p>
          <a:p>
            <a:pPr lvl="1"/>
            <a:r>
              <a:rPr lang="en-US" dirty="0" smtClean="0"/>
              <a:t>Virtual breakpoints do not modify the guest software or operating system</a:t>
            </a:r>
          </a:p>
          <a:p>
            <a:endParaRPr lang="en-US" sz="1400" dirty="0" smtClean="0"/>
          </a:p>
          <a:p>
            <a:r>
              <a:rPr lang="en-US" dirty="0" smtClean="0"/>
              <a:t>Tailored virtual breakpoint can greatly reduce dynamic analysis time</a:t>
            </a:r>
          </a:p>
          <a:p>
            <a:endParaRPr lang="en-US" sz="1400" dirty="0" smtClean="0"/>
          </a:p>
          <a:p>
            <a:r>
              <a:rPr lang="en-US" dirty="0" smtClean="0"/>
              <a:t>Complex debug environments can be analyzed using virtual breakpoints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Enhanced Debugging Capabilities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Additional Capabilities with</a:t>
            </a:r>
            <a:br>
              <a:rPr lang="en-US" dirty="0" smtClean="0"/>
            </a:br>
            <a:r>
              <a:rPr lang="en-US" dirty="0" smtClean="0"/>
              <a:t>Virtual 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534400" cy="4876800"/>
          </a:xfrm>
        </p:spPr>
        <p:txBody>
          <a:bodyPr>
            <a:normAutofit lnSpcReduction="10000"/>
          </a:bodyPr>
          <a:lstStyle/>
          <a:p>
            <a:endParaRPr lang="en-US" sz="1800" dirty="0" smtClean="0"/>
          </a:p>
          <a:p>
            <a:r>
              <a:rPr lang="en-US" dirty="0" smtClean="0"/>
              <a:t>Can set breakpoints on any instruction or condition that causes a </a:t>
            </a:r>
            <a:r>
              <a:rPr lang="en-US" dirty="0" err="1" smtClean="0"/>
              <a:t>vm</a:t>
            </a:r>
            <a:r>
              <a:rPr lang="en-US" dirty="0" smtClean="0"/>
              <a:t>-exit</a:t>
            </a:r>
          </a:p>
          <a:p>
            <a:endParaRPr lang="en-US" sz="1800" dirty="0" smtClean="0"/>
          </a:p>
          <a:p>
            <a:r>
              <a:rPr lang="en-US" dirty="0" smtClean="0"/>
              <a:t>Higher level of control than the kernel or application code being debugged</a:t>
            </a:r>
          </a:p>
          <a:p>
            <a:endParaRPr lang="en-US" sz="1800" dirty="0" smtClean="0"/>
          </a:p>
          <a:p>
            <a:r>
              <a:rPr lang="en-US" dirty="0" smtClean="0"/>
              <a:t>Nearly unlimited number of breakpoints</a:t>
            </a:r>
          </a:p>
          <a:p>
            <a:endParaRPr lang="en-US" sz="1800" dirty="0" smtClean="0"/>
          </a:p>
          <a:p>
            <a:r>
              <a:rPr lang="en-US" dirty="0" smtClean="0"/>
              <a:t>Breakpoints do not modify target code or system state (not even debug registers)</a:t>
            </a:r>
          </a:p>
          <a:p>
            <a:pPr lvl="1"/>
            <a:r>
              <a:rPr lang="en-US" dirty="0" smtClean="0"/>
              <a:t>Little to no impact on guest, except for timing</a:t>
            </a:r>
          </a:p>
          <a:p>
            <a:endParaRPr lang="en-US" sz="1800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Overview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Combination of standard Intel x86-based debugger capabilities and Intel VT-x hardware assisted virtualization technology</a:t>
            </a:r>
          </a:p>
          <a:p>
            <a:pPr lvl="1"/>
            <a:r>
              <a:rPr lang="en-US" dirty="0" smtClean="0"/>
              <a:t>Intel x86 debugger capabilities</a:t>
            </a:r>
          </a:p>
          <a:p>
            <a:pPr lvl="2"/>
            <a:r>
              <a:rPr lang="en-US" dirty="0" smtClean="0"/>
              <a:t>Debug Registers and software breakpoint </a:t>
            </a:r>
            <a:r>
              <a:rPr lang="en-US" dirty="0" err="1" smtClean="0"/>
              <a:t>opcode</a:t>
            </a:r>
            <a:endParaRPr lang="en-US" dirty="0" smtClean="0"/>
          </a:p>
          <a:p>
            <a:pPr lvl="1"/>
            <a:r>
              <a:rPr lang="en-US" dirty="0" smtClean="0"/>
              <a:t>Intel VT-x hardware assisted virtualization technology</a:t>
            </a:r>
          </a:p>
          <a:p>
            <a:pPr lvl="2"/>
            <a:r>
              <a:rPr lang="en-US" dirty="0" smtClean="0"/>
              <a:t>Intel VMX instruction set</a:t>
            </a:r>
          </a:p>
          <a:p>
            <a:pPr lvl="2"/>
            <a:endParaRPr lang="en-US" dirty="0" smtClean="0"/>
          </a:p>
          <a:p>
            <a:pPr>
              <a:buNone/>
            </a:pPr>
            <a:r>
              <a:rPr lang="en-US" u="sng" dirty="0" smtClean="0"/>
              <a:t>Purpose</a:t>
            </a:r>
            <a:r>
              <a:rPr lang="en-US" dirty="0" smtClean="0"/>
              <a:t>:</a:t>
            </a:r>
          </a:p>
          <a:p>
            <a:r>
              <a:rPr lang="en-US" dirty="0" smtClean="0"/>
              <a:t>Enhanced Debugging Capabilities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Debugging Capabilities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Analogy Between a Breakpoint and a VM Exit</a:t>
            </a:r>
            <a:endParaRPr lang="en-US" dirty="0"/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381000" y="4103080"/>
            <a:ext cx="4267200" cy="2057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600" dirty="0" smtClean="0"/>
              <a:t>Standard Breakpoint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Monitors memory or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port I/O address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200" baseline="0" dirty="0" smtClean="0"/>
              <a:t>Processor</a:t>
            </a:r>
            <a:r>
              <a:rPr lang="en-US" sz="2200" dirty="0" smtClean="0"/>
              <a:t> e</a:t>
            </a:r>
            <a:r>
              <a:rPr lang="en-US" sz="2200" baseline="0" dirty="0" smtClean="0"/>
              <a:t>xecution is redirected to a</a:t>
            </a:r>
            <a:r>
              <a:rPr lang="en-US" sz="2200" dirty="0" smtClean="0"/>
              <a:t> software interrupt handler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4495800" y="4103080"/>
            <a:ext cx="4267200" cy="2438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VM-Exit Condition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Monitors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multitude of system level conditions / events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Guest OS is paused and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processor execution is redirected to a software handler in the VMM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Diagram 8"/>
          <p:cNvGraphicFramePr/>
          <p:nvPr/>
        </p:nvGraphicFramePr>
        <p:xfrm>
          <a:off x="76200" y="1143000"/>
          <a:ext cx="4572000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Diagram 9"/>
          <p:cNvGraphicFramePr/>
          <p:nvPr/>
        </p:nvGraphicFramePr>
        <p:xfrm>
          <a:off x="4495800" y="1143000"/>
          <a:ext cx="4572000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Debugging Capabilities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534400" cy="4572000"/>
          </a:xfrm>
        </p:spPr>
        <p:txBody>
          <a:bodyPr/>
          <a:lstStyle/>
          <a:p>
            <a:r>
              <a:rPr lang="en-US" dirty="0" smtClean="0"/>
              <a:t>VM-Exits are used as “virtual breakpoints”</a:t>
            </a:r>
          </a:p>
          <a:p>
            <a:r>
              <a:rPr lang="en-US" dirty="0" smtClean="0"/>
              <a:t>This experiment set and triggered virtual breakpoints on:</a:t>
            </a:r>
          </a:p>
          <a:p>
            <a:pPr lvl="1"/>
            <a:r>
              <a:rPr lang="en-US" dirty="0" smtClean="0"/>
              <a:t>MSR Access, Port I/O access, VMX Instruction access</a:t>
            </a:r>
          </a:p>
          <a:p>
            <a:pPr lvl="1"/>
            <a:r>
              <a:rPr lang="en-US" dirty="0" smtClean="0"/>
              <a:t>Breakpoints are set in the VMM and triggered from the Guest OS kernel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Virtual Breakpoints</a:t>
            </a:r>
            <a:endParaRPr lang="en-US" dirty="0"/>
          </a:p>
        </p:txBody>
      </p:sp>
      <p:pic>
        <p:nvPicPr>
          <p:cNvPr id="6" name="Picture 5" descr="F:\Documents and Settings\GrRrr\Desktop\Thesis\Thesis\Expiriment Screenshots\Chap3_Expir1_VBPs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0"/>
            <a:ext cx="8534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Debugging Capabilities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763000" cy="4572000"/>
          </a:xfrm>
        </p:spPr>
        <p:txBody>
          <a:bodyPr/>
          <a:lstStyle/>
          <a:p>
            <a:r>
              <a:rPr lang="en-US" dirty="0" smtClean="0"/>
              <a:t>This experiment demonstrates 10 simultaneous port I/O breakpoints</a:t>
            </a:r>
          </a:p>
          <a:p>
            <a:pPr lvl="1"/>
            <a:r>
              <a:rPr lang="en-US" dirty="0" smtClean="0"/>
              <a:t>Port I/O was chosen to compare with the hardware breakpoint limit of four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Nearly Unlimited Breakpoints</a:t>
            </a:r>
            <a:endParaRPr lang="en-US" dirty="0"/>
          </a:p>
        </p:txBody>
      </p:sp>
      <p:pic>
        <p:nvPicPr>
          <p:cNvPr id="6" name="Picture 5" descr="F:\Documents and Settings\GrRrr\Desktop\Thesis\Thesis\Expiriment Screenshots\Chap3_Expir2_mult_PIO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133600"/>
            <a:ext cx="7391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Enhanced Debugging Capabilities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534400" cy="4572000"/>
          </a:xfrm>
        </p:spPr>
        <p:txBody>
          <a:bodyPr/>
          <a:lstStyle/>
          <a:p>
            <a:r>
              <a:rPr lang="en-US" dirty="0" smtClean="0"/>
              <a:t>This experiment helps to demonstrate the VMM’s control over the guest OS</a:t>
            </a:r>
          </a:p>
          <a:p>
            <a:pPr lvl="1"/>
            <a:r>
              <a:rPr lang="en-US" dirty="0" smtClean="0"/>
              <a:t>The instruction pointer (EIP register) was modified directly, by the VMM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VMM Control over Guest OS</a:t>
            </a:r>
            <a:endParaRPr lang="en-US" dirty="0"/>
          </a:p>
        </p:txBody>
      </p:sp>
      <p:pic>
        <p:nvPicPr>
          <p:cNvPr id="6" name="Picture 5" descr="F:\Documents and Settings\GrRrr\Desktop\Thesis\Thesis\Expiriment Screenshots\Chap3_Expir3_EIP_MOD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667000"/>
            <a:ext cx="7010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Smart Filtering of Data During Dynamic Analysis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Virtual Breakpoints can be tailored to trap under specific conditions to filter large amounts of code during dynamic analysis</a:t>
            </a:r>
          </a:p>
          <a:p>
            <a:pPr lvl="1"/>
            <a:r>
              <a:rPr lang="en-US" dirty="0" smtClean="0"/>
              <a:t>This decreases debugging time by quickly isolating areas of interest</a:t>
            </a:r>
          </a:p>
          <a:p>
            <a:pPr lvl="1"/>
            <a:r>
              <a:rPr lang="en-US" dirty="0" smtClean="0"/>
              <a:t>Previously, the memory or port I/O address must have been identified ahead of time, or else the code must be manually stepped through</a:t>
            </a:r>
          </a:p>
          <a:p>
            <a:endParaRPr lang="en-US" dirty="0" smtClean="0"/>
          </a:p>
          <a:p>
            <a:r>
              <a:rPr lang="en-US" dirty="0" smtClean="0"/>
              <a:t>Two experiments were performed to demonstrate this concept</a:t>
            </a:r>
          </a:p>
          <a:p>
            <a:pPr lvl="1"/>
            <a:r>
              <a:rPr lang="en-US" dirty="0" smtClean="0"/>
              <a:t>Virtual breakpoint on processor mode switch (protected mode </a:t>
            </a:r>
            <a:r>
              <a:rPr lang="en-US" dirty="0" err="1" smtClean="0"/>
              <a:t>vs</a:t>
            </a:r>
            <a:r>
              <a:rPr lang="en-US" dirty="0" smtClean="0"/>
              <a:t> real mode)</a:t>
            </a:r>
          </a:p>
          <a:p>
            <a:pPr lvl="1"/>
            <a:r>
              <a:rPr lang="en-US" dirty="0" smtClean="0"/>
              <a:t>Model Specific Register (MSR) modification</a:t>
            </a:r>
          </a:p>
          <a:p>
            <a:pPr lvl="2"/>
            <a:r>
              <a:rPr lang="en-US" dirty="0" smtClean="0"/>
              <a:t>IA32_THERM_INTERRUPT </a:t>
            </a:r>
          </a:p>
          <a:p>
            <a:pPr lvl="2"/>
            <a:r>
              <a:rPr lang="en-US" dirty="0" smtClean="0"/>
              <a:t>IA32_PAT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Smart Filtering of Data During Dynamic Analysis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534400" cy="4572000"/>
          </a:xfrm>
        </p:spPr>
        <p:txBody>
          <a:bodyPr/>
          <a:lstStyle/>
          <a:p>
            <a:r>
              <a:rPr lang="en-US" dirty="0" smtClean="0"/>
              <a:t>This experiment tailors a virtual breakpoint that will trap on a processor mode switch</a:t>
            </a:r>
          </a:p>
          <a:p>
            <a:pPr lvl="1"/>
            <a:r>
              <a:rPr lang="en-US" dirty="0" smtClean="0"/>
              <a:t>The VMM traps on access to CR0</a:t>
            </a:r>
          </a:p>
          <a:p>
            <a:pPr lvl="1"/>
            <a:r>
              <a:rPr lang="en-US" dirty="0" smtClean="0"/>
              <a:t>The VMM’s software handler monitors bits 0 (paging) and 31 (Protected Mode Enable)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Processor Mode Switch Experiment</a:t>
            </a:r>
          </a:p>
        </p:txBody>
      </p:sp>
      <p:pic>
        <p:nvPicPr>
          <p:cNvPr id="6" name="Picture 5" descr="C:\Users\GrRrr\Desktop\Thesis\Expiriment Screenshots\Chapter 4\Chap4_ProcModeSwitch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581400"/>
            <a:ext cx="8229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Combine virtualization technology with kernel debugging techniques to provide a more powerful set of debugging capabilities than those currently available</a:t>
            </a:r>
          </a:p>
          <a:p>
            <a:pPr lvl="1"/>
            <a:r>
              <a:rPr lang="en-US" dirty="0" smtClean="0"/>
              <a:t>Enhance a debugger to provide a more robust set of features to distinguish and breakpoint on critical points in low-level code execution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With these enhancements, powerful improvements can be added to the current state-of-the-art in debugging technology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Smart Filtering of Data During Dynamic Analysis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534400" cy="4572000"/>
          </a:xfrm>
        </p:spPr>
        <p:txBody>
          <a:bodyPr/>
          <a:lstStyle/>
          <a:p>
            <a:r>
              <a:rPr lang="en-US" dirty="0" smtClean="0"/>
              <a:t>This </a:t>
            </a:r>
            <a:r>
              <a:rPr lang="en-US" dirty="0" smtClean="0"/>
              <a:t>experiment tailors a virtual breakpoint that will trap on access to a specific MSR</a:t>
            </a:r>
          </a:p>
          <a:p>
            <a:pPr lvl="1"/>
            <a:r>
              <a:rPr lang="en-US" dirty="0" smtClean="0"/>
              <a:t>The VMM traps on access to any MSR</a:t>
            </a:r>
          </a:p>
          <a:p>
            <a:pPr lvl="1"/>
            <a:r>
              <a:rPr lang="en-US" dirty="0" smtClean="0"/>
              <a:t>A specific MSR, or even specific bits of an MSR, can be filtered and configured as a virtual breakpoint within a VMM’s software handler</a:t>
            </a:r>
          </a:p>
          <a:p>
            <a:r>
              <a:rPr lang="en-US" dirty="0" smtClean="0"/>
              <a:t>OS kernel development debugging scenario’s for:</a:t>
            </a:r>
          </a:p>
          <a:p>
            <a:pPr lvl="1"/>
            <a:r>
              <a:rPr lang="en-US" dirty="0" smtClean="0"/>
              <a:t>IA32_THERM_INTERRUPT MSR and IA32_PAT MSR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MSR Experiments</a:t>
            </a:r>
            <a:endParaRPr lang="en-US" dirty="0"/>
          </a:p>
        </p:txBody>
      </p:sp>
      <p:pic>
        <p:nvPicPr>
          <p:cNvPr id="6" name="Picture 5" descr="C:\Users\GrRrr\Desktop\Thesis\Expiriment Screenshots\Chapter 4\MSR_PAT_Thermal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962400"/>
            <a:ext cx="85344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Analysis of Complex Debug Environments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5344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Virtual Breakpoints can be used to help debug through conditions that would otherwise be difficult to analyze</a:t>
            </a:r>
          </a:p>
          <a:p>
            <a:pPr lvl="1"/>
            <a:r>
              <a:rPr lang="en-US" dirty="0" smtClean="0"/>
              <a:t>Simplify the process of debugging through complex conditions</a:t>
            </a:r>
          </a:p>
          <a:p>
            <a:pPr lvl="1"/>
            <a:r>
              <a:rPr lang="en-US" dirty="0" smtClean="0"/>
              <a:t>Avoid modifications to guest software and system state that would </a:t>
            </a:r>
            <a:r>
              <a:rPr lang="en-US" dirty="0" smtClean="0"/>
              <a:t>otherwise be </a:t>
            </a:r>
            <a:r>
              <a:rPr lang="en-US" dirty="0" smtClean="0"/>
              <a:t>required</a:t>
            </a:r>
          </a:p>
          <a:p>
            <a:endParaRPr lang="en-US" dirty="0" smtClean="0"/>
          </a:p>
          <a:p>
            <a:r>
              <a:rPr lang="en-US" dirty="0" smtClean="0"/>
              <a:t>Two experiments were performed to demonstrate this concept</a:t>
            </a:r>
          </a:p>
          <a:p>
            <a:pPr lvl="1"/>
            <a:r>
              <a:rPr lang="en-US" dirty="0" smtClean="0"/>
              <a:t>Virtual breakpoint to trap on hardware breakpoints</a:t>
            </a:r>
          </a:p>
          <a:p>
            <a:pPr lvl="2"/>
            <a:r>
              <a:rPr lang="en-US" dirty="0" smtClean="0"/>
              <a:t>Hardware breakpoint exception</a:t>
            </a:r>
          </a:p>
          <a:p>
            <a:pPr lvl="1"/>
            <a:r>
              <a:rPr lang="en-US" dirty="0" smtClean="0"/>
              <a:t>Virtual breakpoint to trap on errors</a:t>
            </a:r>
          </a:p>
          <a:p>
            <a:pPr lvl="2"/>
            <a:r>
              <a:rPr lang="en-US" dirty="0" smtClean="0"/>
              <a:t>Divide by zero error from ring-3 application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Breakpoint on triple fault with recovery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Analysis of Complex Debug Environments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Virtual Breakpoints can be configured to  trap on exceptions</a:t>
            </a:r>
          </a:p>
          <a:p>
            <a:r>
              <a:rPr lang="en-US" dirty="0" smtClean="0"/>
              <a:t>Standard hardware breakpoints trigger exception 0x01 to occur</a:t>
            </a:r>
          </a:p>
          <a:p>
            <a:r>
              <a:rPr lang="en-US" dirty="0" smtClean="0"/>
              <a:t>No modifications to system state such as hooking an interrupt to catch an exception</a:t>
            </a:r>
          </a:p>
          <a:p>
            <a:r>
              <a:rPr lang="en-US" dirty="0" smtClean="0"/>
              <a:t>Seamlessly debug a kernel debugger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Virtual Breakpoint on Hardware Breakpoint</a:t>
            </a:r>
            <a:endParaRPr lang="en-US" dirty="0"/>
          </a:p>
        </p:txBody>
      </p:sp>
      <p:pic>
        <p:nvPicPr>
          <p:cNvPr id="6" name="Picture 5" descr="C:\Users\GrRrr\Desktop\Thesis\Expiriment Screenshots\Chapter 4\Chap4_HWBP_Exception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0"/>
            <a:ext cx="8382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Analysis of Complex Debug Environments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610600" cy="4572000"/>
          </a:xfrm>
        </p:spPr>
        <p:txBody>
          <a:bodyPr/>
          <a:lstStyle/>
          <a:p>
            <a:r>
              <a:rPr lang="en-US" dirty="0" smtClean="0"/>
              <a:t>This experiment demonstrates setting a virtual breakpoint to trap on errors</a:t>
            </a:r>
          </a:p>
          <a:p>
            <a:pPr lvl="1"/>
            <a:r>
              <a:rPr lang="en-US" dirty="0" smtClean="0"/>
              <a:t>A divide by zero error was generated from a ring-3 application</a:t>
            </a:r>
          </a:p>
          <a:p>
            <a:pPr lvl="1"/>
            <a:r>
              <a:rPr lang="en-US" dirty="0" smtClean="0"/>
              <a:t>This is accomplished by configuring a VM-Exit to occur on exception 0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Virtual Breakpoint on Errors</a:t>
            </a:r>
            <a:endParaRPr lang="en-US" dirty="0"/>
          </a:p>
        </p:txBody>
      </p:sp>
      <p:pic>
        <p:nvPicPr>
          <p:cNvPr id="6" name="Picture 5" descr="C:\Users\GrRrr\Desktop\Thesis\Expiriment Screenshots\Chapter 4\chapt4_div0_MEM_FULL.bm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971800"/>
            <a:ext cx="7315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Users\GrRrr\Desktop\Thesis\Expiriment Screenshots\Chapter 4\chap4_div0_VMX.bmp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724400"/>
            <a:ext cx="7391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vs.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5344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Increased granularity of potential breakpoints can greatly decrease the time necessary to analyze executables where source code and symbols are not available</a:t>
            </a:r>
          </a:p>
          <a:p>
            <a:pPr lvl="1">
              <a:buNone/>
            </a:pPr>
            <a:endParaRPr lang="en-US" sz="1700" dirty="0" smtClean="0"/>
          </a:p>
          <a:p>
            <a:r>
              <a:rPr lang="en-US" dirty="0" smtClean="0"/>
              <a:t>Increased number of hardware breakpoints simplifies analysis of complex code by allowing to simultaneously monitor many resources</a:t>
            </a:r>
          </a:p>
          <a:p>
            <a:endParaRPr lang="en-US" sz="1700" dirty="0" smtClean="0"/>
          </a:p>
          <a:p>
            <a:r>
              <a:rPr lang="en-US" dirty="0" smtClean="0"/>
              <a:t>Error states can be analyzed without crashing the debugger</a:t>
            </a:r>
          </a:p>
          <a:p>
            <a:pPr>
              <a:buNone/>
            </a:pPr>
            <a:endParaRPr lang="en-US" sz="1700" dirty="0" smtClean="0"/>
          </a:p>
          <a:p>
            <a:r>
              <a:rPr lang="en-US" dirty="0" smtClean="0"/>
              <a:t>Debugging capabilities can extend outside of a specific environment</a:t>
            </a:r>
          </a:p>
          <a:p>
            <a:pPr>
              <a:buNone/>
            </a:pPr>
            <a:endParaRPr lang="en-US" sz="1700" dirty="0" smtClean="0"/>
          </a:p>
          <a:p>
            <a:r>
              <a:rPr lang="en-US" dirty="0" smtClean="0"/>
              <a:t>These debugging capabilities will be free of cost</a:t>
            </a:r>
          </a:p>
          <a:p>
            <a:pPr>
              <a:buNone/>
            </a:pPr>
            <a:endParaRPr lang="en-US" sz="1700" dirty="0" smtClean="0"/>
          </a:p>
          <a:p>
            <a:r>
              <a:rPr lang="en-US" dirty="0" smtClean="0"/>
              <a:t>Analysis is transparent to the target operating systems (except timing)</a:t>
            </a:r>
          </a:p>
          <a:p>
            <a:endParaRPr lang="en-US" sz="170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vast number of different virtual breakpoints can be configured</a:t>
            </a:r>
          </a:p>
          <a:p>
            <a:endParaRPr lang="en-US" dirty="0" smtClean="0"/>
          </a:p>
          <a:p>
            <a:r>
              <a:rPr lang="en-US" dirty="0" smtClean="0"/>
              <a:t>I will be implementing the following virtual breakpoints in the near future:</a:t>
            </a:r>
          </a:p>
          <a:p>
            <a:pPr lvl="1"/>
            <a:r>
              <a:rPr lang="en-US" dirty="0" smtClean="0"/>
              <a:t>Triple fault</a:t>
            </a:r>
          </a:p>
          <a:p>
            <a:pPr lvl="2"/>
            <a:r>
              <a:rPr lang="en-US" dirty="0" smtClean="0"/>
              <a:t>Specific exit condition – Potential to recover from a triple fault without rebooting guest OS</a:t>
            </a:r>
          </a:p>
          <a:p>
            <a:pPr lvl="1"/>
            <a:r>
              <a:rPr lang="en-US" dirty="0" smtClean="0"/>
              <a:t>Interrupt hooking</a:t>
            </a:r>
          </a:p>
          <a:p>
            <a:pPr lvl="2"/>
            <a:r>
              <a:rPr lang="en-US" dirty="0" smtClean="0"/>
              <a:t>SIDT/LIDT – required to locate the  base address of the IDT in memory</a:t>
            </a:r>
          </a:p>
          <a:p>
            <a:pPr lvl="1"/>
            <a:r>
              <a:rPr lang="en-US" dirty="0" smtClean="0"/>
              <a:t>Debug register access</a:t>
            </a:r>
          </a:p>
          <a:p>
            <a:pPr lvl="2"/>
            <a:r>
              <a:rPr lang="en-US" dirty="0" smtClean="0"/>
              <a:t>Specific exit condition – Straight forward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Additional Virtual Breakpoints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5344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C# GUI application for the debugger front-end</a:t>
            </a:r>
          </a:p>
          <a:p>
            <a:pPr>
              <a:buNone/>
            </a:pPr>
            <a:endParaRPr lang="en-US" sz="1600" dirty="0" smtClean="0"/>
          </a:p>
          <a:p>
            <a:r>
              <a:rPr lang="en-US" dirty="0" smtClean="0"/>
              <a:t>Ring 0 device driver to receive IOCTL’s from the C# application</a:t>
            </a:r>
          </a:p>
          <a:p>
            <a:pPr lvl="1"/>
            <a:r>
              <a:rPr lang="en-US" dirty="0" smtClean="0"/>
              <a:t>Pre-determined port I/O range selected to establish communication protocol with the VMM</a:t>
            </a:r>
          </a:p>
          <a:p>
            <a:pPr lvl="1"/>
            <a:r>
              <a:rPr lang="en-US" dirty="0" smtClean="0"/>
              <a:t>Potential for same method from ring 3 – VMM may catch I/O before exception?</a:t>
            </a:r>
          </a:p>
          <a:p>
            <a:pPr lvl="1">
              <a:buNone/>
            </a:pPr>
            <a:endParaRPr lang="en-US" sz="1600" dirty="0" smtClean="0"/>
          </a:p>
          <a:p>
            <a:r>
              <a:rPr lang="en-US" dirty="0" smtClean="0"/>
              <a:t>The VMM will be configured to cause VM-Exits on communication ports, retrieving data from the ring-0 device driver</a:t>
            </a:r>
          </a:p>
          <a:p>
            <a:pPr lvl="1"/>
            <a:r>
              <a:rPr lang="en-US" dirty="0" smtClean="0"/>
              <a:t>Data will be passed back using the same I/O ports</a:t>
            </a:r>
          </a:p>
          <a:p>
            <a:pPr lvl="1"/>
            <a:r>
              <a:rPr lang="en-US" dirty="0" smtClean="0"/>
              <a:t>A shared memory address can also be established for large requests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GUI Interface for Debugger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Software based debugging environment for multiple operating systems</a:t>
            </a:r>
          </a:p>
          <a:p>
            <a:endParaRPr lang="en-US" dirty="0" smtClean="0"/>
          </a:p>
          <a:p>
            <a:r>
              <a:rPr lang="en-US" dirty="0" smtClean="0"/>
              <a:t>The Malware Analysis Virtual Machine Monitor (MAVMM) publication explained that it bootstrapped a VMM using GRUB</a:t>
            </a:r>
          </a:p>
          <a:p>
            <a:pPr lvl="1"/>
            <a:r>
              <a:rPr lang="en-US" dirty="0" smtClean="0"/>
              <a:t>Our debugger can be loaded the same way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debugger GUI would need to be altered to load from multiple environments</a:t>
            </a:r>
          </a:p>
          <a:p>
            <a:pPr lvl="1"/>
            <a:r>
              <a:rPr lang="en-US" dirty="0" smtClean="0"/>
              <a:t>Text mode interface similar to </a:t>
            </a:r>
            <a:r>
              <a:rPr lang="en-US" dirty="0" err="1" smtClean="0"/>
              <a:t>SoftICE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Software Debugger for Multiple Environments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List of VMX Exit Conditions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Content Placeholder 5"/>
          <p:cNvSpPr>
            <a:spLocks noGrp="1"/>
          </p:cNvSpPr>
          <p:nvPr>
            <p:ph sz="half" idx="4294967295"/>
          </p:nvPr>
        </p:nvSpPr>
        <p:spPr>
          <a:xfrm>
            <a:off x="304800" y="1066800"/>
            <a:ext cx="2667000" cy="5257800"/>
          </a:xfrm>
          <a:prstGeom prst="rect">
            <a:avLst/>
          </a:prstGeom>
        </p:spPr>
        <p:txBody>
          <a:bodyPr>
            <a:normAutofit fontScale="47500" lnSpcReduction="20000"/>
          </a:bodyPr>
          <a:lstStyle/>
          <a:p>
            <a:r>
              <a:rPr lang="en-US" sz="2900" dirty="0" smtClean="0"/>
              <a:t>0 – Exception or NMI (Non Makeable Interrupt) </a:t>
            </a:r>
          </a:p>
          <a:p>
            <a:r>
              <a:rPr lang="en-US" sz="2900" dirty="0" smtClean="0"/>
              <a:t>1 – External Interrupt </a:t>
            </a:r>
          </a:p>
          <a:p>
            <a:r>
              <a:rPr lang="en-US" sz="2900" dirty="0" smtClean="0"/>
              <a:t>2 – Triple Fault </a:t>
            </a:r>
          </a:p>
          <a:p>
            <a:r>
              <a:rPr lang="en-US" sz="2900" dirty="0" smtClean="0"/>
              <a:t>3 – INIT Signal </a:t>
            </a:r>
          </a:p>
          <a:p>
            <a:r>
              <a:rPr lang="en-US" sz="2900" dirty="0" smtClean="0"/>
              <a:t>4– Startup IPI </a:t>
            </a:r>
          </a:p>
          <a:p>
            <a:r>
              <a:rPr lang="sv-SE" sz="2900" dirty="0" smtClean="0"/>
              <a:t>5 – I/O SMI</a:t>
            </a:r>
          </a:p>
          <a:p>
            <a:r>
              <a:rPr lang="en-US" sz="2900" dirty="0" smtClean="0"/>
              <a:t>6 – Other SMI </a:t>
            </a:r>
          </a:p>
          <a:p>
            <a:r>
              <a:rPr lang="en-US" sz="2900" dirty="0" smtClean="0"/>
              <a:t>7 – Interrupt Window </a:t>
            </a:r>
          </a:p>
          <a:p>
            <a:r>
              <a:rPr lang="en-US" sz="2900" dirty="0" smtClean="0"/>
              <a:t>8 – NMI Window </a:t>
            </a:r>
          </a:p>
          <a:p>
            <a:r>
              <a:rPr lang="en-US" sz="2900" dirty="0" smtClean="0"/>
              <a:t>9 – Task Switch </a:t>
            </a:r>
          </a:p>
          <a:p>
            <a:r>
              <a:rPr lang="en-US" sz="2900" dirty="0" smtClean="0"/>
              <a:t>10 – CPUID Command </a:t>
            </a:r>
          </a:p>
          <a:p>
            <a:r>
              <a:rPr lang="en-US" sz="2900" dirty="0" smtClean="0"/>
              <a:t>11 – GETSEC Command </a:t>
            </a:r>
          </a:p>
          <a:p>
            <a:r>
              <a:rPr lang="en-US" sz="2900" dirty="0" smtClean="0"/>
              <a:t>12 – HLT Command </a:t>
            </a:r>
          </a:p>
          <a:p>
            <a:r>
              <a:rPr lang="en-US" sz="2900" dirty="0" smtClean="0"/>
              <a:t>13 – INVD Command </a:t>
            </a:r>
          </a:p>
          <a:p>
            <a:r>
              <a:rPr lang="en-US" sz="2900" dirty="0" smtClean="0"/>
              <a:t>14 – INVLPG Command </a:t>
            </a:r>
          </a:p>
          <a:p>
            <a:r>
              <a:rPr lang="en-US" sz="2900" dirty="0" smtClean="0"/>
              <a:t>15 – RDPMC Command </a:t>
            </a:r>
          </a:p>
          <a:p>
            <a:r>
              <a:rPr lang="en-US" sz="2900" dirty="0" smtClean="0"/>
              <a:t>16 – RDTSC Command </a:t>
            </a:r>
          </a:p>
          <a:p>
            <a:r>
              <a:rPr lang="en-US" sz="2900" dirty="0" smtClean="0"/>
              <a:t>17 – RSM Command </a:t>
            </a:r>
          </a:p>
          <a:p>
            <a:r>
              <a:rPr lang="en-US" sz="2900" dirty="0" smtClean="0"/>
              <a:t>18 – VMCALL Command </a:t>
            </a:r>
          </a:p>
          <a:p>
            <a:r>
              <a:rPr lang="en-US" sz="2900" dirty="0" smtClean="0"/>
              <a:t>18 – VMCALL Command </a:t>
            </a:r>
          </a:p>
          <a:p>
            <a:endParaRPr lang="en-US" sz="3000" dirty="0" smtClean="0"/>
          </a:p>
        </p:txBody>
      </p:sp>
      <p:sp>
        <p:nvSpPr>
          <p:cNvPr id="22" name="Content Placeholder 5"/>
          <p:cNvSpPr>
            <a:spLocks noGrp="1"/>
          </p:cNvSpPr>
          <p:nvPr>
            <p:ph sz="half" idx="4294967295"/>
          </p:nvPr>
        </p:nvSpPr>
        <p:spPr>
          <a:xfrm>
            <a:off x="3276600" y="1066800"/>
            <a:ext cx="2667000" cy="51816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1400" dirty="0" smtClean="0"/>
              <a:t>19 – VMCLEAR Command </a:t>
            </a:r>
          </a:p>
          <a:p>
            <a:r>
              <a:rPr lang="en-US" sz="1400" dirty="0" smtClean="0"/>
              <a:t>20 – VMLAUNCH Command </a:t>
            </a:r>
          </a:p>
          <a:p>
            <a:r>
              <a:rPr lang="en-US" sz="1400" dirty="0" smtClean="0"/>
              <a:t>21 – VMPTRLD Command </a:t>
            </a:r>
          </a:p>
          <a:p>
            <a:r>
              <a:rPr lang="en-US" sz="1400" dirty="0" smtClean="0"/>
              <a:t>22 – VMPTRST Command </a:t>
            </a:r>
          </a:p>
          <a:p>
            <a:r>
              <a:rPr lang="en-US" sz="1400" dirty="0" smtClean="0"/>
              <a:t>23 – VMREAD Command </a:t>
            </a:r>
          </a:p>
          <a:p>
            <a:r>
              <a:rPr lang="en-US" sz="1400" dirty="0" smtClean="0"/>
              <a:t>24 – VMRESUME Command </a:t>
            </a:r>
          </a:p>
          <a:p>
            <a:r>
              <a:rPr lang="en-US" sz="1400" dirty="0" smtClean="0"/>
              <a:t>25 – VMWRITE Command </a:t>
            </a:r>
          </a:p>
          <a:p>
            <a:r>
              <a:rPr lang="en-US" sz="1400" dirty="0" smtClean="0"/>
              <a:t>26 – VMXOFF Command </a:t>
            </a:r>
          </a:p>
          <a:p>
            <a:r>
              <a:rPr lang="en-US" sz="1400" dirty="0" smtClean="0"/>
              <a:t>27 – VMXON Command </a:t>
            </a:r>
          </a:p>
          <a:p>
            <a:r>
              <a:rPr lang="en-US" sz="1400" dirty="0" smtClean="0"/>
              <a:t>28 – Control Register Access </a:t>
            </a:r>
          </a:p>
          <a:p>
            <a:r>
              <a:rPr lang="en-US" sz="1400" dirty="0" smtClean="0"/>
              <a:t>29 – MOV DR</a:t>
            </a:r>
          </a:p>
          <a:p>
            <a:r>
              <a:rPr lang="en-US" sz="1400" dirty="0" smtClean="0"/>
              <a:t>30 – I/O Instruction</a:t>
            </a:r>
          </a:p>
          <a:p>
            <a:r>
              <a:rPr lang="en-US" sz="1400" dirty="0" smtClean="0"/>
              <a:t>31 – RDMSR </a:t>
            </a:r>
          </a:p>
          <a:p>
            <a:r>
              <a:rPr lang="en-US" sz="1400" dirty="0" smtClean="0"/>
              <a:t>32 – WRMSR </a:t>
            </a:r>
          </a:p>
          <a:p>
            <a:r>
              <a:rPr lang="en-US" sz="1400" dirty="0" smtClean="0"/>
              <a:t>33 – VM-Entry failure </a:t>
            </a:r>
          </a:p>
          <a:p>
            <a:pPr lvl="1"/>
            <a:r>
              <a:rPr lang="en-US" sz="1200" dirty="0" smtClean="0"/>
              <a:t>due to invalid guest state </a:t>
            </a:r>
          </a:p>
          <a:p>
            <a:r>
              <a:rPr lang="en-US" sz="1400" dirty="0" smtClean="0"/>
              <a:t>34 – VM-Entry failure d</a:t>
            </a:r>
          </a:p>
          <a:p>
            <a:pPr lvl="1"/>
            <a:r>
              <a:rPr lang="en-US" sz="1200" dirty="0" smtClean="0"/>
              <a:t>due to MSR loading </a:t>
            </a:r>
          </a:p>
          <a:p>
            <a:endParaRPr lang="en-US" sz="1400" dirty="0" smtClean="0"/>
          </a:p>
        </p:txBody>
      </p:sp>
      <p:sp>
        <p:nvSpPr>
          <p:cNvPr id="23" name="Content Placeholder 5"/>
          <p:cNvSpPr>
            <a:spLocks noGrp="1"/>
          </p:cNvSpPr>
          <p:nvPr>
            <p:ph sz="half" idx="4294967295"/>
          </p:nvPr>
        </p:nvSpPr>
        <p:spPr>
          <a:xfrm>
            <a:off x="6248400" y="1066800"/>
            <a:ext cx="2667000" cy="50292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1400" dirty="0" smtClean="0"/>
              <a:t>36 – MWAIT Command </a:t>
            </a:r>
          </a:p>
          <a:p>
            <a:r>
              <a:rPr lang="en-US" sz="1400" dirty="0" smtClean="0"/>
              <a:t>37 – Monitor Trap Flag </a:t>
            </a:r>
          </a:p>
          <a:p>
            <a:r>
              <a:rPr lang="en-US" sz="1400" dirty="0" smtClean="0"/>
              <a:t>39 – MONITOR Command </a:t>
            </a:r>
          </a:p>
          <a:p>
            <a:r>
              <a:rPr lang="en-US" sz="1400" dirty="0" smtClean="0"/>
              <a:t>40 – PAUSE command </a:t>
            </a:r>
          </a:p>
          <a:p>
            <a:r>
              <a:rPr lang="en-US" sz="1400" dirty="0" smtClean="0"/>
              <a:t>41 – VM-Entry Failure </a:t>
            </a:r>
          </a:p>
          <a:p>
            <a:pPr lvl="1"/>
            <a:r>
              <a:rPr lang="en-US" sz="1200" dirty="0" smtClean="0"/>
              <a:t>due to machine check </a:t>
            </a:r>
          </a:p>
          <a:p>
            <a:r>
              <a:rPr lang="en-US" sz="1400" dirty="0" smtClean="0"/>
              <a:t>43 – TPR Below Threshold </a:t>
            </a:r>
          </a:p>
          <a:p>
            <a:r>
              <a:rPr lang="en-US" sz="1400" dirty="0" smtClean="0"/>
              <a:t>44 – APIC Access </a:t>
            </a:r>
          </a:p>
          <a:p>
            <a:r>
              <a:rPr lang="en-US" sz="1400" dirty="0" smtClean="0"/>
              <a:t>46 – Access to GDTR or IDTR</a:t>
            </a:r>
          </a:p>
          <a:p>
            <a:r>
              <a:rPr lang="en-US" sz="1400" dirty="0" smtClean="0"/>
              <a:t>47 – Access to LDTR or TR</a:t>
            </a:r>
          </a:p>
          <a:p>
            <a:r>
              <a:rPr lang="en-US" sz="1400" dirty="0" smtClean="0"/>
              <a:t>48 – EPT Violation</a:t>
            </a:r>
          </a:p>
          <a:p>
            <a:r>
              <a:rPr lang="en-US" sz="1400" dirty="0" smtClean="0"/>
              <a:t>49 – EPT </a:t>
            </a:r>
            <a:r>
              <a:rPr lang="en-US" sz="1400" dirty="0" err="1" smtClean="0"/>
              <a:t>Misconfiguration</a:t>
            </a:r>
            <a:endParaRPr lang="en-US" sz="1400" dirty="0" smtClean="0"/>
          </a:p>
          <a:p>
            <a:r>
              <a:rPr lang="en-US" sz="1400" dirty="0" smtClean="0"/>
              <a:t>50 – INVEPT</a:t>
            </a:r>
          </a:p>
          <a:p>
            <a:r>
              <a:rPr lang="en-US" sz="1400" dirty="0" smtClean="0"/>
              <a:t>51 – RDTSCP</a:t>
            </a:r>
          </a:p>
          <a:p>
            <a:r>
              <a:rPr lang="en-US" sz="1400" dirty="0" smtClean="0"/>
              <a:t>52 – VMX-preemption timer expired </a:t>
            </a:r>
          </a:p>
          <a:p>
            <a:r>
              <a:rPr lang="en-US" sz="1400" dirty="0" smtClean="0"/>
              <a:t>53 – INVVPID</a:t>
            </a:r>
          </a:p>
          <a:p>
            <a:r>
              <a:rPr lang="en-US" sz="1400" dirty="0" smtClean="0"/>
              <a:t>54 – WBINVD Command </a:t>
            </a:r>
          </a:p>
          <a:p>
            <a:r>
              <a:rPr lang="en-US" sz="1400" dirty="0" smtClean="0"/>
              <a:t>55 – XSETBV Command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Intel VT based Virtual Machine Monitor (VMM)</a:t>
            </a:r>
          </a:p>
          <a:p>
            <a:pPr lvl="1"/>
            <a:r>
              <a:rPr lang="en-US" dirty="0" smtClean="0"/>
              <a:t>Leveraged a thin VMM written by Shawn </a:t>
            </a:r>
            <a:r>
              <a:rPr lang="en-US" dirty="0" err="1" smtClean="0"/>
              <a:t>Embleton</a:t>
            </a:r>
            <a:r>
              <a:rPr lang="en-US" dirty="0" smtClean="0"/>
              <a:t> in 2007</a:t>
            </a:r>
          </a:p>
          <a:p>
            <a:pPr lvl="1"/>
            <a:r>
              <a:rPr lang="en-US" dirty="0" smtClean="0"/>
              <a:t>Found on </a:t>
            </a:r>
            <a:r>
              <a:rPr lang="en-US" dirty="0" smtClean="0">
                <a:hlinkClick r:id="rId2"/>
              </a:rPr>
              <a:t>www.rootkit.com</a:t>
            </a:r>
            <a:r>
              <a:rPr lang="en-US" dirty="0" smtClean="0"/>
              <a:t> (no longer available)</a:t>
            </a:r>
          </a:p>
          <a:p>
            <a:pPr lvl="1"/>
            <a:r>
              <a:rPr lang="en-US" dirty="0" smtClean="0"/>
              <a:t>Used this example and the Intel specifications to learn to write a VMM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Intel x86 Kernel Debugger </a:t>
            </a:r>
            <a:r>
              <a:rPr lang="en-US" dirty="0" smtClean="0"/>
              <a:t>back-end</a:t>
            </a:r>
            <a:endParaRPr lang="en-US" dirty="0" smtClean="0"/>
          </a:p>
          <a:p>
            <a:pPr lvl="1"/>
            <a:r>
              <a:rPr lang="en-US" dirty="0" smtClean="0"/>
              <a:t>Followed the Intel specifications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 aforementioned  VMM and Kernel debugger were further extended to perform the experiments in this thesis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Independent Study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Embedded and boot-environment development</a:t>
            </a:r>
          </a:p>
          <a:p>
            <a:pPr lvl="1"/>
            <a:r>
              <a:rPr lang="en-US" dirty="0" smtClean="0"/>
              <a:t>Development and debugging of code outside of a standard operating system</a:t>
            </a:r>
          </a:p>
          <a:p>
            <a:endParaRPr lang="en-US" dirty="0" smtClean="0"/>
          </a:p>
          <a:p>
            <a:r>
              <a:rPr lang="en-US" dirty="0" smtClean="0"/>
              <a:t>Operating System device drivers</a:t>
            </a:r>
          </a:p>
          <a:p>
            <a:pPr lvl="1"/>
            <a:r>
              <a:rPr lang="en-US" dirty="0" smtClean="0"/>
              <a:t>Development, debugging, and analysis of low-level device drivers</a:t>
            </a:r>
          </a:p>
          <a:p>
            <a:endParaRPr lang="en-US" dirty="0" smtClean="0"/>
          </a:p>
          <a:p>
            <a:r>
              <a:rPr lang="en-US" dirty="0" smtClean="0"/>
              <a:t>Software reverse engineering</a:t>
            </a:r>
          </a:p>
          <a:p>
            <a:pPr lvl="1"/>
            <a:r>
              <a:rPr lang="en-US" dirty="0" smtClean="0"/>
              <a:t>Dynamic analysis of executable code with no available source or symbols</a:t>
            </a:r>
          </a:p>
          <a:p>
            <a:pPr lvl="1"/>
            <a:r>
              <a:rPr lang="en-US" dirty="0" smtClean="0"/>
              <a:t>Malware analysis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Personal Experience and Interests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Analysis of executables with no available source code or symbols can become especially time consuming</a:t>
            </a:r>
          </a:p>
          <a:p>
            <a:pPr>
              <a:buNone/>
            </a:pPr>
            <a:endParaRPr lang="en-US" sz="1600" dirty="0" smtClean="0"/>
          </a:p>
          <a:p>
            <a:r>
              <a:rPr lang="en-US" dirty="0" smtClean="0"/>
              <a:t>Memory and port I/O breakpoints provide limited search and analysis capabilities</a:t>
            </a:r>
          </a:p>
          <a:p>
            <a:endParaRPr lang="en-US" sz="1600" dirty="0" smtClean="0"/>
          </a:p>
          <a:p>
            <a:r>
              <a:rPr lang="en-US" dirty="0" smtClean="0"/>
              <a:t>A limit of four hardware breakpoints can increase the difficulty of complex dynamic analysis</a:t>
            </a:r>
          </a:p>
          <a:p>
            <a:endParaRPr lang="en-US" sz="1600" dirty="0" smtClean="0"/>
          </a:p>
          <a:p>
            <a:r>
              <a:rPr lang="en-US" dirty="0" smtClean="0"/>
              <a:t>Debugging error states often crashes the debugger along with the target code since they run in the same context</a:t>
            </a:r>
          </a:p>
          <a:p>
            <a:endParaRPr lang="en-US" sz="160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Motivating Problems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85344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Many existing debuggers are specific to an Operating System and also may not be compatible with certain hardware configurations</a:t>
            </a:r>
          </a:p>
          <a:p>
            <a:pPr lvl="1"/>
            <a:r>
              <a:rPr lang="en-US" dirty="0" err="1" smtClean="0"/>
              <a:t>SoftICE</a:t>
            </a:r>
            <a:r>
              <a:rPr lang="en-US" dirty="0" smtClean="0"/>
              <a:t> – No longer supported (Windows 2000), video card issues</a:t>
            </a:r>
          </a:p>
          <a:p>
            <a:pPr lvl="1"/>
            <a:r>
              <a:rPr lang="en-US" dirty="0" err="1" smtClean="0"/>
              <a:t>Syser</a:t>
            </a:r>
            <a:r>
              <a:rPr lang="en-US" dirty="0" smtClean="0"/>
              <a:t> Debugger – Windows only, does not support USB keyboard and mouse</a:t>
            </a:r>
          </a:p>
          <a:p>
            <a:pPr lvl="1"/>
            <a:r>
              <a:rPr lang="en-US" dirty="0" err="1" smtClean="0"/>
              <a:t>WinDbg</a:t>
            </a:r>
            <a:r>
              <a:rPr lang="en-US" dirty="0" smtClean="0"/>
              <a:t> – Windows only, dual machine required for full capabilities</a:t>
            </a:r>
          </a:p>
          <a:p>
            <a:endParaRPr lang="en-US" sz="2000" dirty="0" smtClean="0"/>
          </a:p>
          <a:p>
            <a:r>
              <a:rPr lang="en-US" dirty="0" smtClean="0"/>
              <a:t>Debugging code outside of a popular operating system, or before it is fully loaded, is a challenge</a:t>
            </a:r>
          </a:p>
          <a:p>
            <a:pPr lvl="1"/>
            <a:r>
              <a:rPr lang="en-US" dirty="0" smtClean="0"/>
              <a:t>i.e. Boot-loader code</a:t>
            </a:r>
          </a:p>
          <a:p>
            <a:pPr lvl="1"/>
            <a:r>
              <a:rPr lang="en-US" dirty="0" smtClean="0"/>
              <a:t>Available solutions could cost over $10,000, such as an </a:t>
            </a:r>
            <a:r>
              <a:rPr lang="en-US" dirty="0" err="1" smtClean="0"/>
              <a:t>Arium</a:t>
            </a:r>
            <a:r>
              <a:rPr lang="en-US" dirty="0" smtClean="0"/>
              <a:t> JTAG debugger</a:t>
            </a:r>
          </a:p>
          <a:p>
            <a:endParaRPr lang="en-US" sz="160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Motivating Problems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Debugger Background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Configured through the processor’s internal debug registers </a:t>
            </a:r>
          </a:p>
          <a:p>
            <a:endParaRPr lang="en-US" dirty="0" smtClean="0"/>
          </a:p>
          <a:p>
            <a:r>
              <a:rPr lang="en-US" dirty="0" smtClean="0"/>
              <a:t>Configured to trap on either a port I/O or virtual memory address</a:t>
            </a:r>
          </a:p>
          <a:p>
            <a:pPr lvl="1"/>
            <a:r>
              <a:rPr lang="en-US" dirty="0" smtClean="0"/>
              <a:t>Memory read/write and instruction execution</a:t>
            </a:r>
          </a:p>
          <a:p>
            <a:pPr lvl="1"/>
            <a:r>
              <a:rPr lang="en-US" dirty="0" smtClean="0"/>
              <a:t>Breakpoint range set to 1, 2, 4, or 8 byte length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Up to four simultaneous hardware breakpoints</a:t>
            </a:r>
          </a:p>
          <a:p>
            <a:endParaRPr lang="en-US" dirty="0" smtClean="0"/>
          </a:p>
          <a:p>
            <a:r>
              <a:rPr lang="en-US" dirty="0" smtClean="0"/>
              <a:t>Traps to interrupt handler 0x01 when triggered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Hardware Breakpoint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Debugger Background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Added to software by replacing the first byte of an instruction with 0xCC</a:t>
            </a:r>
          </a:p>
          <a:p>
            <a:pPr lvl="1"/>
            <a:r>
              <a:rPr lang="en-US" dirty="0" smtClean="0"/>
              <a:t>The breakpoint handler restores the instruction after the breakpoint is triggered</a:t>
            </a:r>
          </a:p>
          <a:p>
            <a:endParaRPr lang="en-US" dirty="0" smtClean="0"/>
          </a:p>
          <a:p>
            <a:r>
              <a:rPr lang="en-US" dirty="0" smtClean="0"/>
              <a:t>Can only be configured to trap on a memory address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nearly unlimited number of software breakpoints can be placed</a:t>
            </a:r>
          </a:p>
          <a:p>
            <a:endParaRPr lang="en-US" dirty="0" smtClean="0"/>
          </a:p>
          <a:p>
            <a:r>
              <a:rPr lang="en-US" dirty="0" smtClean="0"/>
              <a:t>Traps to interrupt handler 0x03 when triggered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Software Breakpoint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 of Native 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5344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Can only set breakpoints on memory and memory and port I/O addresses</a:t>
            </a:r>
          </a:p>
          <a:p>
            <a:endParaRPr lang="en-US" sz="1600" dirty="0" smtClean="0"/>
          </a:p>
          <a:p>
            <a:r>
              <a:rPr lang="en-US" dirty="0" smtClean="0"/>
              <a:t>Same privilege level as kernel code being debugged</a:t>
            </a:r>
          </a:p>
          <a:p>
            <a:endParaRPr lang="en-US" sz="1600" dirty="0" smtClean="0"/>
          </a:p>
          <a:p>
            <a:r>
              <a:rPr lang="en-US" dirty="0" smtClean="0"/>
              <a:t>Limited to four hardware breakpoints</a:t>
            </a:r>
          </a:p>
          <a:p>
            <a:endParaRPr lang="en-US" sz="1600" dirty="0" smtClean="0"/>
          </a:p>
          <a:p>
            <a:r>
              <a:rPr lang="en-US" dirty="0" smtClean="0"/>
              <a:t>Software breakpoints modify target code</a:t>
            </a:r>
          </a:p>
          <a:p>
            <a:endParaRPr lang="en-US" sz="1600" dirty="0" smtClean="0"/>
          </a:p>
          <a:p>
            <a:r>
              <a:rPr lang="en-US" dirty="0" smtClean="0"/>
              <a:t>Software breakpoints can only be set on memory addresses</a:t>
            </a:r>
          </a:p>
          <a:p>
            <a:pPr lvl="1"/>
            <a:r>
              <a:rPr lang="en-US" dirty="0" smtClean="0"/>
              <a:t>Cannot distinguish between the type of memory access – i.e. read/write access vs. instruction execution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961</TotalTime>
  <Words>1943</Words>
  <Application>Microsoft Office PowerPoint</Application>
  <PresentationFormat>On-screen Show (4:3)</PresentationFormat>
  <Paragraphs>304</Paragraphs>
  <Slides>28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Equity</vt:lpstr>
      <vt:lpstr>Enhanced Debugging Capabilities through the Application of Virtualization Technology</vt:lpstr>
      <vt:lpstr>Research Statement</vt:lpstr>
      <vt:lpstr>Development</vt:lpstr>
      <vt:lpstr>Motivations</vt:lpstr>
      <vt:lpstr>Motivations</vt:lpstr>
      <vt:lpstr>Motivation</vt:lpstr>
      <vt:lpstr>Debugger Background</vt:lpstr>
      <vt:lpstr>Debugger Background</vt:lpstr>
      <vt:lpstr>Limitations of Native Debugging</vt:lpstr>
      <vt:lpstr>Intel VT-x VMM Background</vt:lpstr>
      <vt:lpstr>Summary of Accomplishments</vt:lpstr>
      <vt:lpstr>Additional Capabilities with Virtual Debugging</vt:lpstr>
      <vt:lpstr>Technology Overview</vt:lpstr>
      <vt:lpstr>Enhanced Debugging Capabilities</vt:lpstr>
      <vt:lpstr>Enhanced Debugging Capabilities</vt:lpstr>
      <vt:lpstr>Enhanced Debugging Capabilities</vt:lpstr>
      <vt:lpstr>Enhanced Debugging Capabilities</vt:lpstr>
      <vt:lpstr>Smart Filtering of Data During Dynamic Analysis</vt:lpstr>
      <vt:lpstr>Smart Filtering of Data During Dynamic Analysis</vt:lpstr>
      <vt:lpstr>Smart Filtering of Data During Dynamic Analysis</vt:lpstr>
      <vt:lpstr>Analysis of Complex Debug Environments</vt:lpstr>
      <vt:lpstr>Analysis of Complex Debug Environments</vt:lpstr>
      <vt:lpstr>Analysis of Complex Debug Environments</vt:lpstr>
      <vt:lpstr>Results vs. Motivation</vt:lpstr>
      <vt:lpstr>Future Work</vt:lpstr>
      <vt:lpstr>Future Work</vt:lpstr>
      <vt:lpstr>Future Work</vt:lpstr>
      <vt:lpstr>Full List of VMX Exit Conditions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Ryan Wilson Master's Thesis Slides</dc:title>
  <dc:creator>Ryan Wilson</dc:creator>
  <cp:lastModifiedBy>GrRrr</cp:lastModifiedBy>
  <cp:revision>315</cp:revision>
  <dcterms:created xsi:type="dcterms:W3CDTF">2006-08-16T00:00:00Z</dcterms:created>
  <dcterms:modified xsi:type="dcterms:W3CDTF">2011-12-12T01:45:46Z</dcterms:modified>
</cp:coreProperties>
</file>